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  <p:sldMasterId id="2147483727" r:id="rId2"/>
  </p:sldMasterIdLst>
  <p:notesMasterIdLst>
    <p:notesMasterId r:id="rId54"/>
  </p:notesMasterIdLst>
  <p:handoutMasterIdLst>
    <p:handoutMasterId r:id="rId55"/>
  </p:handoutMasterIdLst>
  <p:sldIdLst>
    <p:sldId id="324" r:id="rId3"/>
    <p:sldId id="473" r:id="rId4"/>
    <p:sldId id="410" r:id="rId5"/>
    <p:sldId id="424" r:id="rId6"/>
    <p:sldId id="430" r:id="rId7"/>
    <p:sldId id="428" r:id="rId8"/>
    <p:sldId id="437" r:id="rId9"/>
    <p:sldId id="438" r:id="rId10"/>
    <p:sldId id="435" r:id="rId11"/>
    <p:sldId id="436" r:id="rId12"/>
    <p:sldId id="427" r:id="rId13"/>
    <p:sldId id="432" r:id="rId14"/>
    <p:sldId id="433" r:id="rId15"/>
    <p:sldId id="426" r:id="rId16"/>
    <p:sldId id="456" r:id="rId17"/>
    <p:sldId id="440" r:id="rId18"/>
    <p:sldId id="439" r:id="rId19"/>
    <p:sldId id="457" r:id="rId20"/>
    <p:sldId id="459" r:id="rId21"/>
    <p:sldId id="441" r:id="rId22"/>
    <p:sldId id="454" r:id="rId23"/>
    <p:sldId id="455" r:id="rId24"/>
    <p:sldId id="460" r:id="rId25"/>
    <p:sldId id="442" r:id="rId26"/>
    <p:sldId id="444" r:id="rId27"/>
    <p:sldId id="461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62" r:id="rId37"/>
    <p:sldId id="463" r:id="rId38"/>
    <p:sldId id="471" r:id="rId39"/>
    <p:sldId id="443" r:id="rId40"/>
    <p:sldId id="467" r:id="rId41"/>
    <p:sldId id="466" r:id="rId42"/>
    <p:sldId id="468" r:id="rId43"/>
    <p:sldId id="469" r:id="rId44"/>
    <p:sldId id="458" r:id="rId45"/>
    <p:sldId id="470" r:id="rId46"/>
    <p:sldId id="464" r:id="rId47"/>
    <p:sldId id="465" r:id="rId48"/>
    <p:sldId id="472" r:id="rId49"/>
    <p:sldId id="412" r:id="rId50"/>
    <p:sldId id="414" r:id="rId51"/>
    <p:sldId id="474" r:id="rId52"/>
    <p:sldId id="413" r:id="rId53"/>
  </p:sldIdLst>
  <p:sldSz cx="12192000" cy="6858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E7420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8455" autoAdjust="0"/>
  </p:normalViewPr>
  <p:slideViewPr>
    <p:cSldViewPr>
      <p:cViewPr>
        <p:scale>
          <a:sx n="70" d="100"/>
          <a:sy n="70" d="100"/>
        </p:scale>
        <p:origin x="-600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25A1F-1CDC-4074-893A-5899111F5ABD}" type="datetimeFigureOut">
              <a:rPr lang="id-ID" smtClean="0"/>
              <a:t>18/06/2019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874E-D680-4190-B4F6-A9A7BE5D0C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61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DCB56-DE58-4F64-B9CF-BA8F1134BDC6}" type="datetimeFigureOut">
              <a:rPr lang="id-ID" smtClean="0"/>
              <a:pPr/>
              <a:t>18/06/2019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351D7-7B69-40B9-8EEA-B4FEF26EED3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264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Pengalamatan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endParaRPr lang="en-US" dirty="0" smtClean="0"/>
          </a:p>
          <a:p>
            <a:r>
              <a:rPr lang="en-US" dirty="0" smtClean="0"/>
              <a:t>4.1 </a:t>
            </a:r>
            <a:r>
              <a:rPr lang="en-US" dirty="0" err="1" smtClean="0"/>
              <a:t>Struktur</a:t>
            </a:r>
            <a:r>
              <a:rPr lang="en-US" dirty="0" smtClean="0"/>
              <a:t> IPv4</a:t>
            </a:r>
          </a:p>
          <a:p>
            <a:r>
              <a:rPr lang="en-US" dirty="0" smtClean="0"/>
              <a:t>4.2 </a:t>
            </a:r>
            <a:r>
              <a:rPr lang="en-US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4.3 VLSM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11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Spesifikasi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A,</a:t>
            </a:r>
            <a:r>
              <a:rPr lang="en-US" baseline="0" dirty="0" smtClean="0"/>
              <a:t> B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3821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Spesifikasi</a:t>
            </a:r>
            <a:r>
              <a:rPr lang="en-US" dirty="0" smtClean="0"/>
              <a:t> </a:t>
            </a:r>
            <a:r>
              <a:rPr lang="en-US" dirty="0" err="1" smtClean="0"/>
              <a:t>Kelas</a:t>
            </a:r>
            <a:r>
              <a:rPr lang="en-US" dirty="0" smtClean="0"/>
              <a:t> A,</a:t>
            </a:r>
            <a:r>
              <a:rPr lang="en-US" baseline="0" dirty="0" smtClean="0"/>
              <a:t> B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382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DINAMIK ADDRESS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DNS server</a:t>
            </a:r>
          </a:p>
          <a:p>
            <a:r>
              <a:rPr lang="en-US" dirty="0" smtClean="0"/>
              <a:t>Server DHCP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baseline="0" dirty="0" smtClean="0"/>
              <a:t> access point,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 smtClean="0"/>
              <a:t>Mengurangi lalu lintas jaringan secara keseluruhan dan meningkatkan kinerja jaringan.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 smtClean="0"/>
              <a:t>Memungkinkan administrator untuk menerapkan kebijakan keamanan seperti subnet mana yang diizinkan atau tidak diizinkan untuk berkomunikasi bersama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 smtClean="0"/>
              <a:t>Mengurangi lalu lintas jaringan secara keseluruhan dan meningkatkan kinerja jaringan.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dirty="0" smtClean="0"/>
              <a:t>Memungkinkan administrator untuk menerapkan kebijakan keamanan seperti subnet mana yang diizinkan atau tidak diizinkan untuk berkomunikasi bersama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694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endParaRPr lang="en-US" baseline="0" dirty="0" smtClean="0"/>
          </a:p>
          <a:p>
            <a:r>
              <a:rPr lang="en-US" baseline="0" dirty="0" smtClean="0"/>
              <a:t>2.1 </a:t>
            </a:r>
            <a:r>
              <a:rPr lang="en-US" baseline="0" dirty="0" err="1" smtClean="0"/>
              <a:t>Latar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Belakang</a:t>
            </a:r>
            <a:endParaRPr lang="en-US" baseline="0" dirty="0" smtClean="0"/>
          </a:p>
          <a:p>
            <a:r>
              <a:rPr lang="en-US" baseline="0" dirty="0" smtClean="0"/>
              <a:t>2.2 </a:t>
            </a:r>
            <a:r>
              <a:rPr lang="en-US" baseline="0" dirty="0" err="1" smtClean="0"/>
              <a:t>Pembentukan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Subnetting</a:t>
            </a:r>
            <a:r>
              <a:rPr lang="en-US" baseline="0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err="1" smtClean="0"/>
              <a:t>Alasan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mengapa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menggunakan</a:t>
            </a:r>
            <a:r>
              <a:rPr lang="en-US" sz="1200" b="0" dirty="0" smtClean="0"/>
              <a:t> VLSM, </a:t>
            </a:r>
            <a:r>
              <a:rPr lang="en-US" sz="1200" b="0" dirty="0" err="1" smtClean="0"/>
              <a:t>pada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sistem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Subnetting</a:t>
            </a:r>
            <a:r>
              <a:rPr lang="en-US" sz="1200" b="0" dirty="0" smtClean="0"/>
              <a:t>, </a:t>
            </a:r>
            <a:r>
              <a:rPr lang="en-US" sz="1200" b="0" dirty="0" err="1" smtClean="0"/>
              <a:t>jumlah</a:t>
            </a:r>
            <a:r>
              <a:rPr lang="en-US" sz="1200" b="0" baseline="0" dirty="0" smtClean="0"/>
              <a:t> host </a:t>
            </a:r>
            <a:r>
              <a:rPr lang="en-US" sz="1200" b="0" baseline="0" dirty="0" err="1" smtClean="0"/>
              <a:t>pada</a:t>
            </a:r>
            <a:r>
              <a:rPr lang="en-US" sz="1200" b="0" baseline="0" dirty="0" smtClean="0"/>
              <a:t> </a:t>
            </a:r>
            <a:r>
              <a:rPr lang="en-US" sz="1200" b="0" baseline="0" dirty="0" err="1" smtClean="0"/>
              <a:t>semua</a:t>
            </a:r>
            <a:r>
              <a:rPr lang="en-US" sz="1200" b="0" baseline="0" dirty="0" smtClean="0"/>
              <a:t> subnet yang </a:t>
            </a:r>
            <a:r>
              <a:rPr lang="en-US" sz="1200" b="0" baseline="0" dirty="0" err="1" smtClean="0"/>
              <a:t>terbentuk</a:t>
            </a:r>
            <a:r>
              <a:rPr lang="en-US" sz="1200" b="0" baseline="0" dirty="0" smtClean="0"/>
              <a:t> </a:t>
            </a:r>
            <a:r>
              <a:rPr lang="en-US" sz="1200" b="0" baseline="0" dirty="0" err="1" smtClean="0"/>
              <a:t>adalah</a:t>
            </a:r>
            <a:r>
              <a:rPr lang="en-US" sz="1200" b="0" baseline="0" dirty="0" smtClean="0"/>
              <a:t> </a:t>
            </a:r>
            <a:r>
              <a:rPr lang="en-US" sz="1200" b="0" baseline="0" dirty="0" err="1" smtClean="0"/>
              <a:t>sama</a:t>
            </a:r>
            <a:r>
              <a:rPr lang="en-US" sz="1200" b="0" baseline="0" dirty="0" smtClean="0"/>
              <a:t>, </a:t>
            </a:r>
            <a:r>
              <a:rPr lang="en-US" sz="1200" b="0" baseline="0" dirty="0" err="1" smtClean="0"/>
              <a:t>yaitu</a:t>
            </a:r>
            <a:r>
              <a:rPr lang="en-US" sz="1200" b="0" baseline="0" dirty="0" smtClean="0"/>
              <a:t> 30 host.</a:t>
            </a:r>
          </a:p>
          <a:p>
            <a:pPr>
              <a:buFontTx/>
              <a:buNone/>
            </a:pPr>
            <a:r>
              <a:rPr lang="en-US" altLang="en-US" sz="1200" b="0" baseline="0" dirty="0" err="1" smtClean="0"/>
              <a:t>Sedang</a:t>
            </a:r>
            <a:r>
              <a:rPr lang="en-US" altLang="en-US" sz="1200" b="0" baseline="0" dirty="0" smtClean="0"/>
              <a:t> </a:t>
            </a:r>
            <a:r>
              <a:rPr lang="en-US" altLang="en-US" sz="1200" b="0" baseline="0" dirty="0" err="1" smtClean="0"/>
              <a:t>kebutuhan</a:t>
            </a:r>
            <a:r>
              <a:rPr lang="en-US" altLang="en-US" sz="1200" b="0" baseline="0" dirty="0" smtClean="0"/>
              <a:t> </a:t>
            </a:r>
            <a:r>
              <a:rPr lang="en-US" altLang="en-US" sz="1200" b="0" baseline="0" dirty="0" err="1" smtClean="0"/>
              <a:t>untuk</a:t>
            </a:r>
            <a:r>
              <a:rPr lang="en-US" altLang="en-US" sz="1200" b="0" baseline="0" dirty="0" smtClean="0"/>
              <a:t> WAN </a:t>
            </a:r>
            <a:r>
              <a:rPr lang="en-US" altLang="en-US" sz="1200" b="0" baseline="0" dirty="0" err="1" smtClean="0"/>
              <a:t>hanya</a:t>
            </a:r>
            <a:r>
              <a:rPr lang="en-US" altLang="en-US" sz="1200" b="0" baseline="0" dirty="0" smtClean="0"/>
              <a:t> </a:t>
            </a:r>
            <a:r>
              <a:rPr lang="en-US" altLang="en-US" sz="1200" b="0" baseline="0" dirty="0" err="1" smtClean="0"/>
              <a:t>membutuhkan</a:t>
            </a:r>
            <a:r>
              <a:rPr lang="en-US" altLang="en-US" sz="1200" b="0" baseline="0" dirty="0" smtClean="0"/>
              <a:t> 2 </a:t>
            </a:r>
            <a:r>
              <a:rPr lang="en-US" altLang="en-US" sz="1200" b="0" baseline="0" dirty="0" err="1" smtClean="0"/>
              <a:t>IP,sehingga</a:t>
            </a:r>
            <a:r>
              <a:rPr lang="en-US" altLang="en-US" sz="1200" b="0" baseline="0" dirty="0" smtClean="0"/>
              <a:t> </a:t>
            </a:r>
            <a:r>
              <a:rPr lang="en-US" altLang="en-US" sz="1200" b="0" baseline="0" dirty="0" err="1" smtClean="0"/>
              <a:t>terdapat</a:t>
            </a:r>
            <a:r>
              <a:rPr lang="en-US" altLang="en-US" sz="1200" b="0" baseline="0" dirty="0" smtClean="0"/>
              <a:t> </a:t>
            </a:r>
            <a:r>
              <a:rPr lang="en-US" altLang="en-US" sz="1200" b="0" baseline="0" dirty="0" err="1" smtClean="0"/>
              <a:t>kelebihan</a:t>
            </a:r>
            <a:r>
              <a:rPr lang="en-US" altLang="en-US" sz="1200" b="0" baseline="0" dirty="0" smtClean="0"/>
              <a:t> 28 address yang </a:t>
            </a:r>
            <a:r>
              <a:rPr lang="en-US" altLang="en-US" sz="1200" b="0" baseline="0" dirty="0" err="1" smtClean="0"/>
              <a:t>tidak</a:t>
            </a:r>
            <a:r>
              <a:rPr lang="en-US" altLang="en-US" sz="1200" b="0" baseline="0" dirty="0" smtClean="0"/>
              <a:t> </a:t>
            </a:r>
            <a:r>
              <a:rPr lang="en-US" altLang="en-US" sz="1200" b="0" baseline="0" dirty="0" err="1" smtClean="0"/>
              <a:t>digunakan</a:t>
            </a:r>
            <a:r>
              <a:rPr lang="en-US" altLang="en-US" sz="1200" b="0" baseline="0" dirty="0" smtClean="0"/>
              <a:t>.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IANA </a:t>
            </a:r>
            <a:r>
              <a:rPr lang="en-US" dirty="0" err="1" smtClean="0"/>
              <a:t>merupakan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didanai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pemerintah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Amerika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Serikat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mengurusi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penetapan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parameter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Domain Name System (DNS).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dibahas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IPv4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83620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bangunan</a:t>
            </a:r>
            <a:r>
              <a:rPr lang="en-US" baseline="0" dirty="0" smtClean="0"/>
              <a:t> A, B, C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D.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jaringan</a:t>
            </a:r>
            <a:r>
              <a:rPr lang="en-US" baseline="0" dirty="0" smtClean="0"/>
              <a:t> WAN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Chart VLSM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 err="1" smtClean="0"/>
              <a:t>Bagaimana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merencanakan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penerapan</a:t>
            </a:r>
            <a:r>
              <a:rPr lang="en-US" altLang="en-US" baseline="0" dirty="0" smtClean="0"/>
              <a:t> IP Address </a:t>
            </a:r>
            <a:r>
              <a:rPr lang="en-US" altLang="en-US" baseline="0" dirty="0" err="1" smtClean="0"/>
              <a:t>dengan</a:t>
            </a:r>
            <a:r>
              <a:rPr lang="en-US" altLang="en-US" baseline="0" dirty="0" smtClean="0"/>
              <a:t> </a:t>
            </a:r>
            <a:r>
              <a:rPr lang="en-US" altLang="en-US" baseline="0" dirty="0" err="1" smtClean="0"/>
              <a:t>metode</a:t>
            </a:r>
            <a:r>
              <a:rPr lang="en-US" altLang="en-US" baseline="0" dirty="0" smtClean="0"/>
              <a:t> VLSM?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DNS server</a:t>
            </a:r>
          </a:p>
          <a:p>
            <a:r>
              <a:rPr lang="en-US" dirty="0" smtClean="0"/>
              <a:t>Server DHCP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baseline="0" dirty="0" smtClean="0"/>
              <a:t> access point, router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828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biner</a:t>
            </a:r>
            <a:r>
              <a:rPr lang="en-US" dirty="0" smtClean="0"/>
              <a:t> 11110101 = 245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999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Ingat</a:t>
            </a:r>
            <a:r>
              <a:rPr lang="en-US" dirty="0" smtClean="0"/>
              <a:t> </a:t>
            </a:r>
            <a:r>
              <a:rPr lang="en-US" dirty="0" err="1" smtClean="0"/>
              <a:t>prinsip</a:t>
            </a:r>
            <a:r>
              <a:rPr lang="en-US" dirty="0" smtClean="0"/>
              <a:t> The Power of 2, 128 64 32 16 8 4 2 1</a:t>
            </a:r>
          </a:p>
          <a:p>
            <a:r>
              <a:rPr lang="en-US" dirty="0" err="1" smtClean="0"/>
              <a:t>Konversi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r>
              <a:rPr lang="en-US" dirty="0" smtClean="0"/>
              <a:t> 172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biner</a:t>
            </a:r>
            <a:r>
              <a:rPr lang="en-US" baseline="0" dirty="0" smtClean="0"/>
              <a:t> 10101100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054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err="1" smtClean="0"/>
              <a:t>Tiap</a:t>
            </a:r>
            <a:r>
              <a:rPr lang="en-US" altLang="en-US" sz="1200" dirty="0" smtClean="0"/>
              <a:t> IP address </a:t>
            </a:r>
            <a:r>
              <a:rPr lang="en-US" altLang="en-US" sz="1200" dirty="0" err="1" smtClean="0"/>
              <a:t>memp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satu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kunci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yg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mengidentifikasi</a:t>
            </a:r>
            <a:r>
              <a:rPr lang="en-US" altLang="en-US" sz="1200" dirty="0" smtClean="0"/>
              <a:t> </a:t>
            </a:r>
            <a:r>
              <a:rPr lang="en-US" altLang="en-US" sz="1200" dirty="0" err="1" smtClean="0"/>
              <a:t>kelas</a:t>
            </a:r>
            <a:endParaRPr lang="en-US" alt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152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mengetahui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prinsip</a:t>
            </a:r>
            <a:r>
              <a:rPr lang="en-US" dirty="0" smtClean="0"/>
              <a:t> </a:t>
            </a:r>
            <a:r>
              <a:rPr lang="en-US" dirty="0" err="1" smtClean="0"/>
              <a:t>logika</a:t>
            </a:r>
            <a:r>
              <a:rPr lang="en-US" dirty="0" smtClean="0"/>
              <a:t> AND,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mengAND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IP Address </a:t>
            </a:r>
            <a:r>
              <a:rPr lang="en-US" dirty="0" err="1" smtClean="0"/>
              <a:t>dengan</a:t>
            </a:r>
            <a:r>
              <a:rPr lang="en-US" dirty="0" smtClean="0"/>
              <a:t> Subnet Mask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507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Berikan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, </a:t>
            </a:r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network, host </a:t>
            </a:r>
            <a:r>
              <a:rPr lang="en-US" dirty="0" err="1" smtClean="0"/>
              <a:t>dan</a:t>
            </a:r>
            <a:r>
              <a:rPr lang="en-US" baseline="0" dirty="0" smtClean="0"/>
              <a:t> broadcast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2252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routable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tdk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dialihkan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51D7-7B69-40B9-8EEA-B4FEF26EED31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530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3048000" y="3124200"/>
            <a:ext cx="9144000" cy="609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JUNIOR NETWORK ADMINISTRATOR</a:t>
            </a:r>
            <a:endParaRPr lang="id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9" name="Rectangle 67"/>
          <p:cNvSpPr>
            <a:spLocks noChangeArrowheads="1"/>
          </p:cNvSpPr>
          <p:nvPr/>
        </p:nvSpPr>
        <p:spPr bwMode="gray">
          <a:xfrm>
            <a:off x="0" y="3124200"/>
            <a:ext cx="12192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/>
          </a:p>
        </p:txBody>
      </p:sp>
      <p:pic>
        <p:nvPicPr>
          <p:cNvPr id="3142" name="Picture 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1733" y="1"/>
            <a:ext cx="2980267" cy="3127375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7600" y="5257800"/>
            <a:ext cx="103632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 baseline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2" name="AutoShape 76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16081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770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14557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72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460375" y="-13033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74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612775" y="-1150938"/>
            <a:ext cx="37147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76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155575" y="-5794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778" descr="Hasil gambar untuk logo kominfo"/>
          <p:cNvSpPr>
            <a:spLocks noChangeAspect="1" noChangeArrowheads="1"/>
          </p:cNvSpPr>
          <p:nvPr userDrawn="1"/>
        </p:nvSpPr>
        <p:spPr bwMode="auto">
          <a:xfrm>
            <a:off x="307975" y="-427038"/>
            <a:ext cx="1343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54" name="Picture 782" descr="Hasil gambar untuk logo kominf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7" y="242603"/>
            <a:ext cx="3240360" cy="12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57" y="1825347"/>
            <a:ext cx="1513793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825347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31838"/>
            <a:ext cx="2794000" cy="5592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8178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1838"/>
            <a:ext cx="108712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49530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228600"/>
            <a:ext cx="8534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1200" y="1600200"/>
            <a:ext cx="41656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0" y="1600200"/>
            <a:ext cx="41656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620000" y="3924300"/>
            <a:ext cx="41656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1160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77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88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4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37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83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0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0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3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9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57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4402801" y="2125896"/>
            <a:ext cx="353651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8194640" y="2125896"/>
            <a:ext cx="353651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2" b="13718"/>
          <a:stretch/>
        </p:blipFill>
        <p:spPr>
          <a:xfrm>
            <a:off x="629089" y="2125896"/>
            <a:ext cx="3536515" cy="21336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43000" y="2359696"/>
            <a:ext cx="2454442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0524" y="2359696"/>
            <a:ext cx="2454833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698833" y="2359696"/>
            <a:ext cx="2457780" cy="1555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0210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4334904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8267699" y="4552091"/>
            <a:ext cx="3623619" cy="1504950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02109" y="911804"/>
            <a:ext cx="11489209" cy="952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5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5019" y="710112"/>
            <a:ext cx="7394446" cy="5227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rgbClr val="323E4A"/>
                </a:solidFill>
                <a:latin typeface="Bebas Neue" charset="0"/>
                <a:ea typeface="ＭＳ Ｐゴシック" charset="0"/>
                <a:cs typeface="Bebas Neue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1859" y="1272452"/>
            <a:ext cx="7423509" cy="22859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5019" y="397559"/>
            <a:ext cx="7394446" cy="2490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EC1F3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37160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714500" indent="0">
              <a:buNone/>
              <a:defRPr/>
            </a:lvl6pPr>
            <a:lvl7pPr marL="2057400" indent="0">
              <a:buNone/>
              <a:defRPr/>
            </a:lvl7pPr>
            <a:lvl8pPr marL="2400300" indent="0">
              <a:buNone/>
              <a:defRPr/>
            </a:lvl8pPr>
            <a:lvl9pPr marL="2743200" indent="0">
              <a:buNone/>
              <a:defRPr/>
            </a:lvl9pPr>
          </a:lstStyle>
          <a:p>
            <a:pPr marL="0" lvl="0" indent="0" algn="l" defTabSz="685800" rtl="0" eaLnBrk="1" latinLnBrk="0" hangingPunct="1">
              <a:lnSpc>
                <a:spcPct val="7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 smtClean="0"/>
              <a:t>Click to edit Master text styles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roup 68"/>
          <p:cNvGrpSpPr>
            <a:grpSpLocks/>
          </p:cNvGrpSpPr>
          <p:nvPr/>
        </p:nvGrpSpPr>
        <p:grpSpPr bwMode="auto">
          <a:xfrm>
            <a:off x="0" y="685800"/>
            <a:ext cx="12192000" cy="609600"/>
            <a:chOff x="0" y="432"/>
            <a:chExt cx="5760" cy="384"/>
          </a:xfrm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731838"/>
            <a:ext cx="10871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447" name="Picture 423" descr="Hasil gambar untuk logo kominfo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2813"/>
            <a:ext cx="2024083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02758"/>
            <a:ext cx="1333500" cy="56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26648"/>
            <a:ext cx="2088232" cy="48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1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800" b="1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4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2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q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E22493C-64D7-45E0-9B64-F5BE0420872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6/18/2019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67FF784-6C2A-48BE-B2B9-2310CD1853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7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56137" y="4052633"/>
            <a:ext cx="10513168" cy="2616727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25000"/>
                  </a:schemeClr>
                </a:solidFill>
                <a:latin typeface="+mj-lt"/>
              </a:rPr>
              <a:t>Slide </a:t>
            </a:r>
            <a:r>
              <a:rPr lang="en-US" sz="3200" b="1" dirty="0" err="1" smtClean="0">
                <a:solidFill>
                  <a:schemeClr val="accent5">
                    <a:lumMod val="25000"/>
                  </a:schemeClr>
                </a:solidFill>
                <a:latin typeface="+mj-lt"/>
              </a:rPr>
              <a:t>Pertemuan</a:t>
            </a:r>
            <a:r>
              <a:rPr lang="en-US" sz="3200" b="1" dirty="0" smtClean="0">
                <a:solidFill>
                  <a:schemeClr val="accent5">
                    <a:lumMod val="25000"/>
                  </a:schemeClr>
                </a:solidFill>
                <a:latin typeface="+mj-lt"/>
              </a:rPr>
              <a:t> 5</a:t>
            </a:r>
          </a:p>
          <a:p>
            <a:r>
              <a:rPr lang="id-ID" sz="3600" dirty="0" smtClean="0"/>
              <a:t>Merancang Pengalamatan Jaringan</a:t>
            </a:r>
            <a:endParaRPr lang="en-US" sz="3600" dirty="0" smtClean="0"/>
          </a:p>
          <a:p>
            <a:r>
              <a:rPr lang="en-US" sz="2800" b="1" dirty="0" smtClean="0">
                <a:latin typeface="+mj-lt"/>
              </a:rPr>
              <a:t>……..</a:t>
            </a:r>
          </a:p>
        </p:txBody>
      </p:sp>
      <p:sp>
        <p:nvSpPr>
          <p:cNvPr id="2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asil gambar untuk logo elnusa"/>
          <p:cNvSpPr>
            <a:spLocks noChangeAspect="1" noChangeArrowheads="1"/>
          </p:cNvSpPr>
          <p:nvPr/>
        </p:nvSpPr>
        <p:spPr bwMode="auto">
          <a:xfrm>
            <a:off x="307975" y="-4111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asil gambar untuk logo elnusa"/>
          <p:cNvSpPr>
            <a:spLocks noChangeAspect="1" noChangeArrowheads="1"/>
          </p:cNvSpPr>
          <p:nvPr/>
        </p:nvSpPr>
        <p:spPr bwMode="auto">
          <a:xfrm>
            <a:off x="460375" y="-258763"/>
            <a:ext cx="11811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</a:t>
            </a:r>
            <a:r>
              <a:rPr lang="en-GB" sz="2400" dirty="0"/>
              <a:t>- 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690681"/>
              </p:ext>
            </p:extLst>
          </p:nvPr>
        </p:nvGraphicFramePr>
        <p:xfrm>
          <a:off x="1919288" y="2157413"/>
          <a:ext cx="7772400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Bitmap Image" r:id="rId3" imgW="5571429" imgH="3067478" progId="PBrush">
                  <p:embed/>
                </p:oleObj>
              </mc:Choice>
              <mc:Fallback>
                <p:oleObj name="Bitmap Image" r:id="rId3" imgW="5571429" imgH="306747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2157413"/>
                        <a:ext cx="7772400" cy="427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9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</a:t>
            </a:r>
            <a:r>
              <a:rPr lang="en-GB" sz="2400" dirty="0"/>
              <a:t>- 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Mask</a:t>
            </a:r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66083"/>
              </p:ext>
            </p:extLst>
          </p:nvPr>
        </p:nvGraphicFramePr>
        <p:xfrm>
          <a:off x="1059734" y="2611755"/>
          <a:ext cx="6234936" cy="1030596"/>
        </p:xfrm>
        <a:graphic>
          <a:graphicData uri="http://schemas.openxmlformats.org/drawingml/2006/table">
            <a:tbl>
              <a:tblPr/>
              <a:tblGrid>
                <a:gridCol w="1630676"/>
                <a:gridCol w="1151064"/>
                <a:gridCol w="1077982"/>
                <a:gridCol w="1187607"/>
                <a:gridCol w="1187607"/>
              </a:tblGrid>
              <a:tr h="34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latin typeface="Arial"/>
                        </a:rPr>
                        <a:t>Class  </a:t>
                      </a:r>
                      <a:r>
                        <a:rPr lang="en-US" sz="1800" b="1" i="0" u="none" strike="noStrike" dirty="0">
                          <a:latin typeface="Arial"/>
                        </a:rPr>
                        <a:t>A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Network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Host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latin typeface="Arial"/>
                        </a:rPr>
                        <a:t>Desimal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0-127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343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latin typeface="Arial"/>
                        </a:rPr>
                        <a:t>SubnetMask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447105"/>
              </p:ext>
            </p:extLst>
          </p:nvPr>
        </p:nvGraphicFramePr>
        <p:xfrm>
          <a:off x="1038948" y="3789040"/>
          <a:ext cx="6234927" cy="1076745"/>
        </p:xfrm>
        <a:graphic>
          <a:graphicData uri="http://schemas.openxmlformats.org/drawingml/2006/table">
            <a:tbl>
              <a:tblPr/>
              <a:tblGrid>
                <a:gridCol w="1630674"/>
                <a:gridCol w="1151064"/>
                <a:gridCol w="1077979"/>
                <a:gridCol w="1187605"/>
                <a:gridCol w="1187605"/>
              </a:tblGrid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latin typeface="Arial"/>
                        </a:rPr>
                        <a:t>Class </a:t>
                      </a:r>
                      <a:r>
                        <a:rPr lang="en-US" sz="1800" b="1" i="0" u="none" strike="noStrike" dirty="0">
                          <a:latin typeface="Arial"/>
                        </a:rPr>
                        <a:t>B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Network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Host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891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 smtClean="0">
                          <a:latin typeface="Arial"/>
                        </a:rPr>
                        <a:t>Desimal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128-191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latin typeface="Arial"/>
                        </a:rPr>
                        <a:t>SubnetMask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68730"/>
              </p:ext>
            </p:extLst>
          </p:nvPr>
        </p:nvGraphicFramePr>
        <p:xfrm>
          <a:off x="1064020" y="5057888"/>
          <a:ext cx="6234927" cy="1076745"/>
        </p:xfrm>
        <a:graphic>
          <a:graphicData uri="http://schemas.openxmlformats.org/drawingml/2006/table">
            <a:tbl>
              <a:tblPr/>
              <a:tblGrid>
                <a:gridCol w="1630674"/>
                <a:gridCol w="1151064"/>
                <a:gridCol w="1077979"/>
                <a:gridCol w="1187605"/>
                <a:gridCol w="1187605"/>
              </a:tblGrid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latin typeface="Arial"/>
                        </a:rPr>
                        <a:t>Class </a:t>
                      </a:r>
                      <a:r>
                        <a:rPr lang="en-US" sz="1800" b="1" i="0" u="none" strike="noStrike" dirty="0">
                          <a:latin typeface="Arial"/>
                        </a:rPr>
                        <a:t>C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Network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Arial"/>
                        </a:rPr>
                        <a:t>Host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35891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 smtClean="0">
                          <a:latin typeface="Arial"/>
                        </a:rPr>
                        <a:t>Desimal</a:t>
                      </a:r>
                      <a:endParaRPr lang="en-US" sz="1800" b="0" i="0" u="none" strike="noStrike" dirty="0" smtClean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192-223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/>
                        </a:rPr>
                        <a:t>0-255</a:t>
                      </a:r>
                      <a:endParaRPr lang="en-US" sz="1800" b="0" i="0" u="none" strike="noStrike" dirty="0">
                        <a:latin typeface="Arial"/>
                      </a:endParaRP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3589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latin typeface="Arial"/>
                        </a:rPr>
                        <a:t>SubnetMask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latin typeface="Arial"/>
                        </a:rPr>
                        <a:t>255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9525" marR="9525" marT="7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5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71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4 - </a:t>
            </a:r>
            <a:r>
              <a:rPr lang="en-GB" sz="2400" dirty="0"/>
              <a:t>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</a:t>
            </a:r>
            <a:r>
              <a:rPr lang="en-GB" sz="2400" dirty="0" smtClean="0"/>
              <a:t>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8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075722" y="2320160"/>
            <a:ext cx="10060838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Pengalamatan</a:t>
            </a:r>
            <a:r>
              <a:rPr lang="en-US" sz="2400" dirty="0"/>
              <a:t> </a:t>
            </a:r>
            <a:r>
              <a:rPr lang="en-US" sz="2400" dirty="0" err="1"/>
              <a:t>Logik</a:t>
            </a:r>
            <a:r>
              <a:rPr lang="en-US" sz="2400" dirty="0"/>
              <a:t>, </a:t>
            </a:r>
            <a:r>
              <a:rPr lang="en-US" sz="2400" dirty="0" err="1"/>
              <a:t>selain</a:t>
            </a:r>
            <a:r>
              <a:rPr lang="en-US" sz="2400" dirty="0"/>
              <a:t> </a:t>
            </a:r>
            <a:r>
              <a:rPr lang="en-US" sz="2400" dirty="0" err="1"/>
              <a:t>butuh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IP </a:t>
            </a:r>
            <a:r>
              <a:rPr lang="en-US" sz="2400" dirty="0" err="1"/>
              <a:t>dibutuhkan</a:t>
            </a:r>
            <a:r>
              <a:rPr lang="en-US" sz="2400" dirty="0"/>
              <a:t> netmask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subnetmask</a:t>
            </a:r>
            <a:r>
              <a:rPr lang="en-US" sz="2400" dirty="0"/>
              <a:t>. 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sz="2400" dirty="0" smtClean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 err="1" smtClean="0"/>
              <a:t>Subnetmask</a:t>
            </a:r>
            <a:r>
              <a:rPr lang="en-US" sz="2400" dirty="0" smtClean="0"/>
              <a:t> </a:t>
            </a:r>
            <a:r>
              <a:rPr lang="en-US" sz="2400" dirty="0" err="1"/>
              <a:t>besarnya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nomor</a:t>
            </a:r>
            <a:r>
              <a:rPr lang="en-US" sz="2400" dirty="0"/>
              <a:t> IP </a:t>
            </a:r>
            <a:r>
              <a:rPr lang="en-US" sz="2400" dirty="0" err="1"/>
              <a:t>yaitu</a:t>
            </a:r>
            <a:r>
              <a:rPr lang="en-US" sz="2400" dirty="0"/>
              <a:t> 32 bit. </a:t>
            </a:r>
            <a:endParaRPr lang="en-US" sz="2400" dirty="0" smtClean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Ada </a:t>
            </a:r>
            <a:r>
              <a:rPr lang="en-US" sz="2400" dirty="0" err="1"/>
              <a:t>tiga</a:t>
            </a:r>
            <a:r>
              <a:rPr lang="en-US" sz="2400" dirty="0"/>
              <a:t> </a:t>
            </a:r>
            <a:r>
              <a:rPr lang="en-US" sz="2400" dirty="0" err="1"/>
              <a:t>pengelompokan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subnet mask 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255.0.0.0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255.255.0.0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255.255.255.0</a:t>
            </a:r>
            <a:r>
              <a:rPr lang="en-US" sz="2000" dirty="0" smtClean="0"/>
              <a:t>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000" dirty="0"/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Hal </a:t>
            </a:r>
            <a:r>
              <a:rPr lang="en-US" sz="2400" dirty="0" err="1"/>
              <a:t>tadi</a:t>
            </a:r>
            <a:r>
              <a:rPr lang="en-US" sz="2400" dirty="0"/>
              <a:t> </a:t>
            </a:r>
            <a:r>
              <a:rPr lang="en-US" sz="2400" dirty="0" err="1"/>
              <a:t>biasa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class, </a:t>
            </a:r>
            <a:r>
              <a:rPr lang="en-US" sz="2400" dirty="0" err="1"/>
              <a:t>dikenal</a:t>
            </a:r>
            <a:r>
              <a:rPr lang="en-US" sz="2400" dirty="0"/>
              <a:t> </a:t>
            </a:r>
            <a:r>
              <a:rPr lang="en-US" sz="2400" dirty="0" err="1"/>
              <a:t>tiga</a:t>
            </a:r>
            <a:r>
              <a:rPr lang="en-US" sz="2400" dirty="0"/>
              <a:t> class :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Class A</a:t>
            </a:r>
            <a:r>
              <a:rPr lang="en-US" sz="2000" dirty="0"/>
              <a:t>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IP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subnetmask</a:t>
            </a:r>
            <a:r>
              <a:rPr lang="en-US" sz="2000" dirty="0"/>
              <a:t> 255.0.0.0</a:t>
            </a:r>
            <a:endParaRPr lang="en-US" sz="20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Class B</a:t>
            </a:r>
            <a:r>
              <a:rPr lang="en-US" sz="2000" dirty="0"/>
              <a:t>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IP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subnetmask</a:t>
            </a:r>
            <a:r>
              <a:rPr lang="en-US" sz="2000" dirty="0"/>
              <a:t> 255.255.0.0</a:t>
            </a:r>
            <a:endParaRPr lang="en-US" sz="2000" b="1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b="1" dirty="0"/>
              <a:t>Class C</a:t>
            </a:r>
            <a:r>
              <a:rPr lang="en-US" sz="2000" dirty="0"/>
              <a:t>,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IP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subnetmask</a:t>
            </a:r>
            <a:r>
              <a:rPr lang="en-US" sz="2000" dirty="0"/>
              <a:t> 255.255.255.0</a:t>
            </a:r>
          </a:p>
        </p:txBody>
      </p:sp>
    </p:spTree>
    <p:extLst>
      <p:ext uri="{BB962C8B-B14F-4D97-AF65-F5344CB8AC3E}">
        <p14:creationId xmlns:p14="http://schemas.microsoft.com/office/powerpoint/2010/main" val="36184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9212" y="1628800"/>
            <a:ext cx="10087347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4 - </a:t>
            </a:r>
            <a:r>
              <a:rPr lang="en-GB" sz="2400" dirty="0" err="1"/>
              <a:t>Logika</a:t>
            </a:r>
            <a:r>
              <a:rPr lang="en-GB" sz="2400" dirty="0"/>
              <a:t> AND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Content Placeholder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9161" y="2260213"/>
            <a:ext cx="6299487" cy="372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99456" y="2348880"/>
            <a:ext cx="4320480" cy="28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Logika</a:t>
            </a:r>
            <a:r>
              <a:rPr lang="en-US" dirty="0"/>
              <a:t> AND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smtClean="0"/>
              <a:t>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/>
              <a:t>Network </a:t>
            </a:r>
            <a:r>
              <a:rPr lang="en-US" dirty="0" smtClean="0"/>
              <a:t>Address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mengANDkan</a:t>
            </a:r>
            <a:r>
              <a:rPr lang="en-US" dirty="0" smtClean="0"/>
              <a:t> IP Address </a:t>
            </a:r>
            <a:r>
              <a:rPr lang="en-US" dirty="0" err="1" smtClean="0"/>
              <a:t>dengan</a:t>
            </a:r>
            <a:r>
              <a:rPr lang="en-US" dirty="0" smtClean="0"/>
              <a:t> Subnet Mask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Prinsip</a:t>
            </a:r>
            <a:r>
              <a:rPr lang="en-US" dirty="0" smtClean="0"/>
              <a:t> </a:t>
            </a:r>
            <a:r>
              <a:rPr lang="en-US" dirty="0" err="1" smtClean="0"/>
              <a:t>logika</a:t>
            </a:r>
            <a:r>
              <a:rPr lang="en-US" dirty="0" smtClean="0"/>
              <a:t> AND:</a:t>
            </a:r>
            <a:endParaRPr lang="en-US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  <a:p>
            <a:endParaRPr lang="en-US" dirty="0"/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1584" y="4659021"/>
            <a:ext cx="1707480" cy="13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Prefix Length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Content Placeholder 3" descr="Introduction to Networks - Mozilla Firefox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6020" y="2348880"/>
            <a:ext cx="5357121" cy="273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11424" y="2348880"/>
            <a:ext cx="52565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Bentuk</a:t>
            </a:r>
            <a:r>
              <a:rPr lang="en-US" sz="2400" dirty="0" smtClean="0"/>
              <a:t> </a:t>
            </a:r>
            <a:r>
              <a:rPr lang="en-US" sz="2400" dirty="0" err="1" smtClean="0"/>
              <a:t>penulisan</a:t>
            </a:r>
            <a:r>
              <a:rPr lang="en-US" sz="2400" dirty="0" smtClean="0"/>
              <a:t> </a:t>
            </a:r>
            <a:r>
              <a:rPr lang="en-US" sz="2400" dirty="0" err="1" smtClean="0"/>
              <a:t>singkat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subnet </a:t>
            </a:r>
            <a:r>
              <a:rPr lang="en-US" sz="2400" dirty="0"/>
              <a:t>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Nilainya</a:t>
            </a:r>
            <a:r>
              <a:rPr lang="en-US" sz="2400" dirty="0" smtClean="0"/>
              <a:t> </a:t>
            </a:r>
            <a:r>
              <a:rPr lang="en-US" sz="2400" dirty="0" err="1" smtClean="0"/>
              <a:t>sama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bit 1 </a:t>
            </a:r>
            <a:r>
              <a:rPr lang="en-US" sz="2400" dirty="0" err="1" smtClean="0"/>
              <a:t>pada</a:t>
            </a:r>
            <a:r>
              <a:rPr lang="en-US" sz="2400" dirty="0" smtClean="0"/>
              <a:t> subnet mask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Dituliskan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bentuk</a:t>
            </a:r>
            <a:r>
              <a:rPr lang="en-US" sz="2400" dirty="0" smtClean="0"/>
              <a:t> </a:t>
            </a:r>
            <a:r>
              <a:rPr lang="en-US" sz="2400" dirty="0" err="1" smtClean="0"/>
              <a:t>notasi</a:t>
            </a:r>
            <a:r>
              <a:rPr lang="en-US" sz="2400" dirty="0" smtClean="0"/>
              <a:t> / (slash notation)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diikuti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38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</a:t>
            </a:r>
            <a:r>
              <a:rPr lang="en-GB" sz="2400" dirty="0" err="1"/>
              <a:t>Alamat</a:t>
            </a:r>
            <a:r>
              <a:rPr lang="en-GB" sz="2400" dirty="0"/>
              <a:t> Network, Host </a:t>
            </a:r>
            <a:r>
              <a:rPr lang="en-GB" sz="2400" dirty="0" err="1"/>
              <a:t>dan</a:t>
            </a:r>
            <a:r>
              <a:rPr lang="en-GB" sz="2400" dirty="0"/>
              <a:t>  Broadcast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911424" y="2348880"/>
            <a:ext cx="525658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Tipe</a:t>
            </a:r>
            <a:r>
              <a:rPr lang="en-US" dirty="0" smtClean="0"/>
              <a:t> Address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192.168.10.0/24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err="1" smtClean="0"/>
              <a:t>Alamat</a:t>
            </a:r>
            <a:r>
              <a:rPr lang="en-US" sz="1700" dirty="0" smtClean="0"/>
              <a:t> Network - </a:t>
            </a:r>
            <a:r>
              <a:rPr lang="en-US" sz="1700" dirty="0"/>
              <a:t>host portion </a:t>
            </a:r>
            <a:r>
              <a:rPr lang="en-US" sz="1700" dirty="0" err="1" smtClean="0"/>
              <a:t>adalah</a:t>
            </a:r>
            <a:r>
              <a:rPr lang="en-US" sz="1700" dirty="0" smtClean="0"/>
              <a:t> </a:t>
            </a:r>
            <a:r>
              <a:rPr lang="en-US" sz="1700" dirty="0" err="1" smtClean="0"/>
              <a:t>semua</a:t>
            </a:r>
            <a:r>
              <a:rPr lang="en-US" sz="1700" dirty="0" smtClean="0"/>
              <a:t> bit 0 (.</a:t>
            </a:r>
            <a:r>
              <a:rPr lang="en-US" sz="1700" dirty="0"/>
              <a:t>00000000)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Host </a:t>
            </a:r>
            <a:r>
              <a:rPr lang="en-US" sz="1700" dirty="0"/>
              <a:t>address </a:t>
            </a:r>
            <a:r>
              <a:rPr lang="en-US" sz="1700" dirty="0" smtClean="0"/>
              <a:t> </a:t>
            </a:r>
            <a:r>
              <a:rPr lang="en-US" sz="1700" dirty="0" err="1" smtClean="0"/>
              <a:t>Pertama</a:t>
            </a:r>
            <a:r>
              <a:rPr lang="en-US" sz="1700" dirty="0" smtClean="0"/>
              <a:t> - </a:t>
            </a:r>
            <a:r>
              <a:rPr lang="en-US" sz="1700" dirty="0"/>
              <a:t>host portion </a:t>
            </a:r>
            <a:r>
              <a:rPr lang="en-US" sz="1700" dirty="0" err="1" smtClean="0"/>
              <a:t>adalah</a:t>
            </a:r>
            <a:r>
              <a:rPr lang="en-US" sz="1700" dirty="0" smtClean="0"/>
              <a:t> </a:t>
            </a:r>
            <a:r>
              <a:rPr lang="en-US" sz="1700" dirty="0" err="1" smtClean="0"/>
              <a:t>semua</a:t>
            </a:r>
            <a:r>
              <a:rPr lang="en-US" sz="1700" dirty="0" smtClean="0"/>
              <a:t> bit 0 </a:t>
            </a:r>
            <a:r>
              <a:rPr lang="en-US" sz="1700" dirty="0" err="1" smtClean="0"/>
              <a:t>dan</a:t>
            </a:r>
            <a:r>
              <a:rPr lang="en-US" sz="1700" dirty="0" smtClean="0"/>
              <a:t> </a:t>
            </a:r>
            <a:r>
              <a:rPr lang="en-US" sz="1700" dirty="0" err="1" smtClean="0"/>
              <a:t>diakhiri</a:t>
            </a:r>
            <a:r>
              <a:rPr lang="en-US" sz="1700" dirty="0" smtClean="0"/>
              <a:t> </a:t>
            </a:r>
            <a:r>
              <a:rPr lang="en-US" sz="1700" dirty="0" err="1" smtClean="0"/>
              <a:t>dengan</a:t>
            </a:r>
            <a:r>
              <a:rPr lang="en-US" sz="1700" dirty="0" smtClean="0"/>
              <a:t> bit 1 (.</a:t>
            </a:r>
            <a:r>
              <a:rPr lang="en-US" sz="1700" dirty="0"/>
              <a:t>00000001)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Host </a:t>
            </a:r>
            <a:r>
              <a:rPr lang="en-US" sz="1700" dirty="0"/>
              <a:t>address </a:t>
            </a:r>
            <a:r>
              <a:rPr lang="en-US" sz="1700" dirty="0" smtClean="0"/>
              <a:t> </a:t>
            </a:r>
            <a:r>
              <a:rPr lang="en-US" sz="1700" dirty="0" err="1" smtClean="0"/>
              <a:t>Terakhir</a:t>
            </a:r>
            <a:r>
              <a:rPr lang="en-US" sz="1700" dirty="0" smtClean="0"/>
              <a:t> - </a:t>
            </a:r>
            <a:r>
              <a:rPr lang="en-US" sz="1700" dirty="0"/>
              <a:t>host portion </a:t>
            </a:r>
            <a:r>
              <a:rPr lang="en-US" sz="1700" dirty="0" err="1" smtClean="0"/>
              <a:t>adalah</a:t>
            </a:r>
            <a:r>
              <a:rPr lang="en-US" sz="1700" dirty="0" smtClean="0"/>
              <a:t> </a:t>
            </a:r>
            <a:r>
              <a:rPr lang="en-US" sz="1700" dirty="0" err="1" smtClean="0"/>
              <a:t>semua</a:t>
            </a:r>
            <a:r>
              <a:rPr lang="en-US" sz="1700" dirty="0" smtClean="0"/>
              <a:t> bit 1 </a:t>
            </a:r>
            <a:r>
              <a:rPr lang="en-US" sz="1700" dirty="0" err="1" smtClean="0"/>
              <a:t>dan</a:t>
            </a:r>
            <a:r>
              <a:rPr lang="en-US" sz="1700" dirty="0" smtClean="0"/>
              <a:t> </a:t>
            </a:r>
            <a:r>
              <a:rPr lang="en-US" sz="1700" dirty="0" err="1" smtClean="0"/>
              <a:t>diakhir</a:t>
            </a:r>
            <a:r>
              <a:rPr lang="en-US" sz="1700" dirty="0" smtClean="0"/>
              <a:t> </a:t>
            </a:r>
            <a:r>
              <a:rPr lang="en-US" sz="1700" dirty="0" err="1" smtClean="0"/>
              <a:t>dengan</a:t>
            </a:r>
            <a:r>
              <a:rPr lang="en-US" sz="1700" dirty="0" smtClean="0"/>
              <a:t> bit 0 </a:t>
            </a:r>
            <a:r>
              <a:rPr lang="en-US" sz="1700" dirty="0"/>
              <a:t>(.11111110)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Broadcast Address - host portion </a:t>
            </a:r>
            <a:r>
              <a:rPr lang="en-US" sz="1700" dirty="0" err="1" smtClean="0"/>
              <a:t>dengan</a:t>
            </a:r>
            <a:r>
              <a:rPr lang="en-US" sz="1700" dirty="0" smtClean="0"/>
              <a:t> </a:t>
            </a:r>
            <a:r>
              <a:rPr lang="en-US" sz="1700" dirty="0" err="1" smtClean="0"/>
              <a:t>semua</a:t>
            </a:r>
            <a:r>
              <a:rPr lang="en-US" sz="1700" dirty="0" smtClean="0"/>
              <a:t> </a:t>
            </a:r>
            <a:r>
              <a:rPr lang="en-US" sz="1700" dirty="0" err="1" smtClean="0"/>
              <a:t>diset</a:t>
            </a:r>
            <a:r>
              <a:rPr lang="en-US" sz="1700" dirty="0" smtClean="0"/>
              <a:t> </a:t>
            </a:r>
            <a:r>
              <a:rPr lang="en-US" sz="1700" dirty="0" err="1" smtClean="0"/>
              <a:t>menjadi</a:t>
            </a:r>
            <a:r>
              <a:rPr lang="en-US" sz="1700" dirty="0" smtClean="0"/>
              <a:t> bit 1 </a:t>
            </a:r>
            <a:r>
              <a:rPr lang="en-US" sz="1700" dirty="0"/>
              <a:t>(.11111111)</a:t>
            </a:r>
          </a:p>
        </p:txBody>
      </p:sp>
      <p:pic>
        <p:nvPicPr>
          <p:cNvPr id="8" name="Content Placeholder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1266" y="2060847"/>
            <a:ext cx="4605254" cy="464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53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89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</a:t>
            </a:r>
            <a:r>
              <a:rPr lang="en-GB" sz="2400" dirty="0" err="1" smtClean="0"/>
              <a:t>Tipe</a:t>
            </a:r>
            <a:r>
              <a:rPr lang="en-GB" sz="2400" dirty="0" smtClean="0"/>
              <a:t> IPv4</a:t>
            </a:r>
          </a:p>
          <a:p>
            <a:pPr lvl="1"/>
            <a:endParaRPr lang="en-GB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213593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en-US" sz="2400" dirty="0"/>
              <a:t>Private Address</a:t>
            </a:r>
            <a:endParaRPr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Tidak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jaringan</a:t>
            </a:r>
            <a:r>
              <a:rPr lang="en-US" altLang="en-US" sz="2000" dirty="0"/>
              <a:t>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Diperkenalkan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pertengahan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tahun</a:t>
            </a:r>
            <a:r>
              <a:rPr lang="en-US" altLang="en-US" sz="2000" dirty="0"/>
              <a:t> 1990 </a:t>
            </a:r>
            <a:r>
              <a:rPr lang="en-US" altLang="en-US" sz="2000" dirty="0" err="1"/>
              <a:t>karena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keterbatasan</a:t>
            </a:r>
            <a:r>
              <a:rPr lang="en-US" altLang="en-US" sz="2000" dirty="0"/>
              <a:t> IPv4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Hanya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internal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Harus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ditranslasikan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ke</a:t>
            </a:r>
            <a:r>
              <a:rPr lang="en-US" altLang="en-US" sz="2000" dirty="0"/>
              <a:t> IP Public agar </a:t>
            </a:r>
            <a:r>
              <a:rPr lang="en-US" altLang="en-US" sz="2000" dirty="0" err="1"/>
              <a:t>dapat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digunakan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jaringan</a:t>
            </a:r>
            <a:r>
              <a:rPr lang="en-US" altLang="en-US" sz="2000" dirty="0"/>
              <a:t>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err="1"/>
              <a:t>Didefinisikan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pada</a:t>
            </a:r>
            <a:r>
              <a:rPr lang="en-US" altLang="en-US" sz="2000" dirty="0"/>
              <a:t> RFC 1918</a:t>
            </a:r>
          </a:p>
          <a:p>
            <a:endParaRPr lang="en-US" altLang="en-US" sz="2800" dirty="0"/>
          </a:p>
          <a:p>
            <a:r>
              <a:rPr lang="en-US" altLang="en-US" sz="2400" dirty="0"/>
              <a:t>Blok Private Address </a:t>
            </a:r>
          </a:p>
          <a:p>
            <a:pPr lvl="1"/>
            <a:r>
              <a:rPr lang="en-US" altLang="en-US" sz="2000" dirty="0"/>
              <a:t>10.0.0.0 /8 or 10.0.0.0 to 10.255.255.255</a:t>
            </a:r>
          </a:p>
          <a:p>
            <a:pPr lvl="1"/>
            <a:r>
              <a:rPr lang="en-US" altLang="en-US" sz="2000" dirty="0"/>
              <a:t>172.16.0.0 /12 or 172.16.0.0 to 172.31.255.255192.168.0.0 /16 </a:t>
            </a:r>
          </a:p>
          <a:p>
            <a:pPr lvl="1"/>
            <a:r>
              <a:rPr lang="en-US" altLang="en-US" sz="2000" dirty="0"/>
              <a:t>192.168.0.0 to 192.168.255.255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9974" y="2213593"/>
            <a:ext cx="4455184" cy="26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4824536" cy="5111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Type IPv4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Special </a:t>
            </a:r>
            <a:r>
              <a:rPr lang="en-GB" sz="2400" dirty="0" smtClean="0"/>
              <a:t>Address:</a:t>
            </a:r>
            <a:endParaRPr lang="en-GB" sz="2400" dirty="0"/>
          </a:p>
          <a:p>
            <a:r>
              <a:rPr lang="en-US" dirty="0">
                <a:solidFill>
                  <a:srgbClr val="008000"/>
                </a:solidFill>
              </a:rPr>
              <a:t>Network address &amp; Broadcast Address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alamat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pertama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dan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terakhir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dr</a:t>
            </a:r>
            <a:r>
              <a:rPr lang="en-US" dirty="0">
                <a:sym typeface="Wingdings"/>
              </a:rPr>
              <a:t> network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Loopback </a:t>
            </a:r>
            <a:r>
              <a:rPr lang="en-US" dirty="0">
                <a:sym typeface="Wingdings"/>
              </a:rPr>
              <a:t> 127.0.0.1</a:t>
            </a:r>
          </a:p>
          <a:p>
            <a:pPr lvl="1"/>
            <a:r>
              <a:rPr lang="en-US" dirty="0">
                <a:sym typeface="Wingdings"/>
              </a:rPr>
              <a:t>127.0.0.0 – 127.255.255.255</a:t>
            </a:r>
          </a:p>
          <a:p>
            <a:r>
              <a:rPr lang="en-US" dirty="0">
                <a:solidFill>
                  <a:srgbClr val="3366FF"/>
                </a:solidFill>
                <a:sym typeface="Wingdings"/>
              </a:rPr>
              <a:t>Default route </a:t>
            </a:r>
            <a:r>
              <a:rPr lang="en-US" dirty="0">
                <a:sym typeface="Wingdings"/>
              </a:rPr>
              <a:t> 0.0.0.0 </a:t>
            </a:r>
          </a:p>
          <a:p>
            <a:pPr lvl="1"/>
            <a:r>
              <a:rPr lang="en-US" dirty="0">
                <a:sym typeface="Wingdings"/>
              </a:rPr>
              <a:t>0.0.0.0 – 0.255.255.255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/>
              </a:rPr>
              <a:t>Link Local Addresses </a:t>
            </a:r>
          </a:p>
          <a:p>
            <a:pPr lvl="1"/>
            <a:r>
              <a:rPr lang="en-US" dirty="0">
                <a:sym typeface="Wingdings"/>
              </a:rPr>
              <a:t>169.254.0.0 – 169.254.255.255</a:t>
            </a:r>
          </a:p>
          <a:p>
            <a:r>
              <a:rPr lang="en-US" dirty="0" err="1">
                <a:solidFill>
                  <a:srgbClr val="FF6600"/>
                </a:solidFill>
                <a:sym typeface="Wingdings"/>
              </a:rPr>
              <a:t>Testnet</a:t>
            </a:r>
            <a:r>
              <a:rPr lang="en-US" dirty="0">
                <a:solidFill>
                  <a:srgbClr val="FF6600"/>
                </a:solidFill>
                <a:sym typeface="Wingdings"/>
              </a:rPr>
              <a:t> Addresses</a:t>
            </a:r>
          </a:p>
          <a:p>
            <a:pPr lvl="1"/>
            <a:r>
              <a:rPr lang="en-US" dirty="0">
                <a:sym typeface="Wingdings"/>
              </a:rPr>
              <a:t>192.0.2.0 – 192.0.2.255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1215" y="1772816"/>
            <a:ext cx="538849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4824536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Type IPv4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2064" y="2291186"/>
            <a:ext cx="5228383" cy="1857894"/>
          </a:xfrm>
          <a:prstGeom prst="rect">
            <a:avLst/>
          </a:prstGeom>
        </p:spPr>
      </p:pic>
      <p:pic>
        <p:nvPicPr>
          <p:cNvPr id="8" name="Picture 7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263" y="2282970"/>
            <a:ext cx="5349773" cy="2082134"/>
          </a:xfrm>
          <a:prstGeom prst="rect">
            <a:avLst/>
          </a:prstGeom>
        </p:spPr>
      </p:pic>
      <p:pic>
        <p:nvPicPr>
          <p:cNvPr id="9" name="Picture 8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262" y="4509120"/>
            <a:ext cx="535418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1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4824536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Type IPv4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503" y="2379194"/>
            <a:ext cx="5121290" cy="35446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4112" y="1920125"/>
            <a:ext cx="410445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smtClean="0"/>
              <a:t>Classful </a:t>
            </a:r>
            <a:r>
              <a:rPr lang="en-US" altLang="en-US" dirty="0"/>
              <a:t>Addressing </a:t>
            </a:r>
            <a:r>
              <a:rPr lang="en-US" altLang="en-US" dirty="0" err="1" smtClean="0"/>
              <a:t>menyebabkan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banyak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alamat</a:t>
            </a:r>
            <a:r>
              <a:rPr lang="en-US" altLang="en-US" dirty="0" smtClean="0"/>
              <a:t> yang </a:t>
            </a:r>
            <a:r>
              <a:rPr lang="en-US" altLang="en-US" dirty="0" err="1" smtClean="0"/>
              <a:t>tidak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terpakai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mengakibatkan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keterbatasan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ketersediaan</a:t>
            </a:r>
            <a:r>
              <a:rPr lang="en-US" altLang="en-US" dirty="0" smtClean="0"/>
              <a:t> IPv4 address.</a:t>
            </a: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Classless Addressing </a:t>
            </a:r>
            <a:r>
              <a:rPr lang="en-US" altLang="en-US" dirty="0" err="1" smtClean="0"/>
              <a:t>diperkenalkan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pada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tahun</a:t>
            </a:r>
            <a:r>
              <a:rPr lang="en-US" altLang="en-US" dirty="0" smtClean="0"/>
              <a:t> 1990</a:t>
            </a:r>
            <a:endParaRPr lang="en-US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700" dirty="0"/>
              <a:t>Classless Inter-Domain Routing (CIDR, </a:t>
            </a:r>
            <a:r>
              <a:rPr lang="en-US" altLang="en-US" sz="1700" dirty="0" err="1" smtClean="0"/>
              <a:t>disebut</a:t>
            </a:r>
            <a:r>
              <a:rPr lang="en-US" altLang="en-US" sz="1700" dirty="0" smtClean="0"/>
              <a:t> </a:t>
            </a:r>
            <a:r>
              <a:rPr lang="en-US" altLang="en-US" sz="1700" dirty="0"/>
              <a:t>“cider”)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700" dirty="0" err="1" smtClean="0"/>
              <a:t>Memungkinkan</a:t>
            </a:r>
            <a:r>
              <a:rPr lang="en-US" altLang="en-US" sz="1700" dirty="0" smtClean="0"/>
              <a:t> </a:t>
            </a:r>
            <a:r>
              <a:rPr lang="en-US" altLang="en-US" sz="1700" dirty="0"/>
              <a:t>service </a:t>
            </a:r>
            <a:r>
              <a:rPr lang="en-US" altLang="en-US" sz="1700" dirty="0" smtClean="0"/>
              <a:t>provider </a:t>
            </a:r>
            <a:r>
              <a:rPr lang="en-US" altLang="en-US" sz="1700" dirty="0" err="1" smtClean="0"/>
              <a:t>untuk</a:t>
            </a:r>
            <a:r>
              <a:rPr lang="en-US" altLang="en-US" sz="1700" dirty="0" smtClean="0"/>
              <a:t> </a:t>
            </a:r>
            <a:r>
              <a:rPr lang="en-US" altLang="en-US" sz="1700" dirty="0" err="1" smtClean="0"/>
              <a:t>mengalokasikan</a:t>
            </a:r>
            <a:r>
              <a:rPr lang="en-US" altLang="en-US" sz="1700" dirty="0" smtClean="0"/>
              <a:t> IPv4 </a:t>
            </a:r>
            <a:r>
              <a:rPr lang="en-US" altLang="en-US" sz="1700" dirty="0"/>
              <a:t>addresses </a:t>
            </a:r>
            <a:r>
              <a:rPr lang="en-US" altLang="en-US" sz="1700" dirty="0" err="1" smtClean="0"/>
              <a:t>pada</a:t>
            </a:r>
            <a:r>
              <a:rPr lang="en-US" altLang="en-US" sz="1700" dirty="0" smtClean="0"/>
              <a:t> </a:t>
            </a:r>
            <a:r>
              <a:rPr lang="en-US" altLang="en-US" sz="1700" dirty="0" err="1" smtClean="0"/>
              <a:t>beberapa</a:t>
            </a:r>
            <a:r>
              <a:rPr lang="en-US" altLang="en-US" sz="1700" dirty="0" smtClean="0"/>
              <a:t> bit </a:t>
            </a:r>
            <a:r>
              <a:rPr lang="en-US" altLang="en-US" sz="1700" dirty="0"/>
              <a:t>boundary</a:t>
            </a:r>
            <a:r>
              <a:rPr lang="en-US" altLang="en-US" sz="1700" dirty="0" smtClean="0"/>
              <a:t>  </a:t>
            </a:r>
            <a:r>
              <a:rPr lang="en-US" altLang="en-US" sz="1700" dirty="0"/>
              <a:t>address </a:t>
            </a:r>
            <a:r>
              <a:rPr lang="en-US" altLang="en-US" sz="1700" dirty="0" smtClean="0"/>
              <a:t>(</a:t>
            </a:r>
            <a:r>
              <a:rPr lang="en-US" altLang="en-US" sz="1700" dirty="0"/>
              <a:t>prefix length) </a:t>
            </a:r>
            <a:r>
              <a:rPr lang="en-US" altLang="en-US" sz="1700" dirty="0" err="1" smtClean="0"/>
              <a:t>sebagai</a:t>
            </a:r>
            <a:r>
              <a:rPr lang="en-US" altLang="en-US" sz="1700" dirty="0" smtClean="0"/>
              <a:t> </a:t>
            </a:r>
            <a:r>
              <a:rPr lang="en-US" altLang="en-US" sz="1700" dirty="0" err="1" smtClean="0"/>
              <a:t>pegganti</a:t>
            </a:r>
            <a:r>
              <a:rPr lang="en-US" altLang="en-US" sz="1700" dirty="0" smtClean="0"/>
              <a:t> </a:t>
            </a:r>
            <a:r>
              <a:rPr lang="en-US" altLang="en-US" sz="1700" dirty="0" err="1" smtClean="0"/>
              <a:t>dari</a:t>
            </a:r>
            <a:r>
              <a:rPr lang="en-US" altLang="en-US" sz="1700" dirty="0" smtClean="0"/>
              <a:t> class </a:t>
            </a:r>
            <a:r>
              <a:rPr lang="en-US" altLang="en-US" sz="1700" dirty="0"/>
              <a:t>A, B, </a:t>
            </a:r>
            <a:r>
              <a:rPr lang="en-US" altLang="en-US" sz="1700" dirty="0" err="1" smtClean="0"/>
              <a:t>atau</a:t>
            </a:r>
            <a:r>
              <a:rPr lang="en-US" altLang="en-US" sz="1700" dirty="0" smtClean="0"/>
              <a:t> </a:t>
            </a:r>
            <a:r>
              <a:rPr lang="en-US" altLang="en-US" sz="1700" dirty="0"/>
              <a:t>C.</a:t>
            </a:r>
            <a:endParaRPr lang="en-CA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11702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Profil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</a:rPr>
              <a:t> {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Nama_Instruktur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}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604767" y="5013176"/>
            <a:ext cx="5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0926" y="1412776"/>
            <a:ext cx="92035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 err="1"/>
              <a:t>Jabatan</a:t>
            </a:r>
            <a:r>
              <a:rPr lang="en-US" dirty="0"/>
              <a:t> </a:t>
            </a:r>
            <a:r>
              <a:rPr lang="en-US" dirty="0" err="1"/>
              <a:t>Akademik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&lt;</a:t>
            </a:r>
            <a:r>
              <a:rPr lang="en-US" dirty="0" err="1" smtClean="0">
                <a:solidFill>
                  <a:srgbClr val="FF0000"/>
                </a:solidFill>
              </a:rPr>
              <a:t>tahun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jabatan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terakhir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instruktur</a:t>
            </a:r>
            <a:r>
              <a:rPr lang="en-US" dirty="0" smtClean="0">
                <a:solidFill>
                  <a:srgbClr val="FF0000"/>
                </a:solidFill>
              </a:rPr>
              <a:t>&gt;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Pendidikan</a:t>
            </a: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&lt;</a:t>
            </a:r>
            <a:r>
              <a:rPr lang="en-US" dirty="0" err="1" smtClean="0">
                <a:solidFill>
                  <a:srgbClr val="FF0000"/>
                </a:solidFill>
              </a:rPr>
              <a:t>riwayat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pendidikan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instruktur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US" dirty="0" smtClean="0">
              <a:solidFill>
                <a:srgbClr val="0070C0"/>
              </a:solidFill>
            </a:endParaRPr>
          </a:p>
          <a:p>
            <a:pPr marL="285750" lvl="0" indent="-285750">
              <a:buFont typeface="Wingdings" pitchFamily="2" charset="2"/>
              <a:buChar char="q"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n-US" dirty="0" smtClean="0">
                <a:solidFill>
                  <a:srgbClr val="FF0000"/>
                </a:solidFill>
              </a:rPr>
              <a:t>&lt;</a:t>
            </a:r>
            <a:r>
              <a:rPr lang="en-US" dirty="0" err="1" smtClean="0">
                <a:solidFill>
                  <a:srgbClr val="FF0000"/>
                </a:solidFill>
              </a:rPr>
              <a:t>riwayat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pekerjaan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instruktur</a:t>
            </a:r>
            <a:r>
              <a:rPr lang="en-US" dirty="0" smtClean="0">
                <a:solidFill>
                  <a:srgbClr val="FF0000"/>
                </a:solidFill>
              </a:rPr>
              <a:t>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59152" y="3284984"/>
            <a:ext cx="32633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Contact</a:t>
            </a:r>
            <a:endParaRPr lang="en-US" sz="1400" dirty="0"/>
          </a:p>
          <a:p>
            <a:pPr lvl="0"/>
            <a:r>
              <a:rPr lang="en-US" sz="1400" b="1" dirty="0"/>
              <a:t>HP WA only </a:t>
            </a:r>
            <a:r>
              <a:rPr lang="en-US" sz="1400" b="1" dirty="0" smtClean="0"/>
              <a:t>:</a:t>
            </a:r>
            <a:r>
              <a:rPr lang="en-US" sz="1400" b="1" dirty="0" smtClean="0">
                <a:solidFill>
                  <a:srgbClr val="FF0000"/>
                </a:solidFill>
              </a:rPr>
              <a:t>&lt;no </a:t>
            </a:r>
            <a:r>
              <a:rPr lang="en-US" sz="1400" b="1" dirty="0" err="1" smtClean="0">
                <a:solidFill>
                  <a:srgbClr val="FF0000"/>
                </a:solidFill>
              </a:rPr>
              <a:t>hp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</a:rPr>
              <a:t>instruktur</a:t>
            </a:r>
            <a:r>
              <a:rPr lang="en-US" sz="1400" b="1" dirty="0" smtClean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b="1" dirty="0"/>
              <a:t>Email	</a:t>
            </a:r>
            <a:r>
              <a:rPr lang="en-US" sz="1400" b="1" dirty="0" smtClean="0"/>
              <a:t>:</a:t>
            </a:r>
            <a:r>
              <a:rPr lang="en-US" sz="1400" b="1" dirty="0" smtClean="0">
                <a:solidFill>
                  <a:srgbClr val="FF0000"/>
                </a:solidFill>
              </a:rPr>
              <a:t>&lt;email </a:t>
            </a:r>
            <a:r>
              <a:rPr lang="en-US" sz="1400" b="1" dirty="0" err="1" smtClean="0">
                <a:solidFill>
                  <a:srgbClr val="FF0000"/>
                </a:solidFill>
              </a:rPr>
              <a:t>instruktur</a:t>
            </a:r>
            <a:r>
              <a:rPr lang="en-US" sz="1400" b="1" dirty="0" smtClean="0">
                <a:solidFill>
                  <a:srgbClr val="FF0000"/>
                </a:solidFill>
              </a:rPr>
              <a:t>&gt;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30547" y="1298377"/>
            <a:ext cx="1676400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Foto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Instruktur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5055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</a:t>
            </a:r>
            <a:r>
              <a:rPr lang="en-GB" sz="2400" dirty="0" err="1" smtClean="0"/>
              <a:t>Penerapan</a:t>
            </a:r>
            <a:r>
              <a:rPr lang="en-GB" sz="2400" dirty="0" smtClean="0"/>
              <a:t> IP Address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Static Address</a:t>
            </a:r>
          </a:p>
          <a:p>
            <a:pPr marL="342900" indent="-342900">
              <a:buFontTx/>
              <a:buChar char="-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Diterapkan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pada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sebuah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interface host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seperti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printer, server,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perangkat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jaringan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yang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membutuhkan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alamat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statik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  <a:sym typeface="Wingdings"/>
            </a:endParaRP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Dapat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diterapkan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untuk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setiap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host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pada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jaringan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sym typeface="Wingdings"/>
              </a:rPr>
              <a:t>skal</a:t>
            </a:r>
            <a:r>
              <a:rPr lang="en-US" sz="2400" dirty="0" err="1" smtClean="0">
                <a:sym typeface="Wingdings"/>
              </a:rPr>
              <a:t>a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err="1" smtClean="0">
                <a:sym typeface="Wingdings"/>
              </a:rPr>
              <a:t>kecil</a:t>
            </a:r>
            <a:endParaRPr lang="en-US" sz="2400" dirty="0" smtClean="0">
              <a:sym typeface="Wingdings"/>
            </a:endParaRP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 dirty="0">
              <a:sym typeface="Wingdings"/>
            </a:endParaRP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 smtClean="0">
                <a:sym typeface="Wingdings"/>
              </a:rPr>
              <a:t>Dynamik</a:t>
            </a:r>
            <a:r>
              <a:rPr lang="en-US" sz="2400" dirty="0" smtClean="0">
                <a:sym typeface="Wingdings"/>
              </a:rPr>
              <a:t> Address</a:t>
            </a:r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 smtClean="0">
                <a:sym typeface="Wingdings"/>
              </a:rPr>
              <a:t>Kebanyakan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err="1" smtClean="0">
                <a:sym typeface="Wingdings"/>
              </a:rPr>
              <a:t>jaringan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err="1" smtClean="0">
                <a:sym typeface="Wingdings"/>
              </a:rPr>
              <a:t>menerapkan</a:t>
            </a:r>
            <a:r>
              <a:rPr lang="en-US" sz="2400" dirty="0" smtClean="0">
                <a:sym typeface="Wingdings"/>
              </a:rPr>
              <a:t> </a:t>
            </a:r>
            <a:r>
              <a:rPr lang="en-US" altLang="en-US" sz="2400" dirty="0"/>
              <a:t>Dynamic Host Configuration Protocol (DHCP) </a:t>
            </a:r>
            <a:endParaRPr lang="en-US" altLang="en-US" sz="2400" dirty="0" smtClean="0"/>
          </a:p>
          <a:p>
            <a:pPr marL="342900" indent="-342900" algn="just" defTabSz="457200">
              <a:lnSpc>
                <a:spcPct val="87000"/>
              </a:lnSpc>
              <a:buFontTx/>
              <a:buChar char="-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Server DHCP </a:t>
            </a:r>
            <a:r>
              <a:rPr lang="en-US" sz="2400" dirty="0" err="1" smtClean="0"/>
              <a:t>menyediakan</a:t>
            </a:r>
            <a:r>
              <a:rPr lang="en-US" sz="2400" dirty="0" smtClean="0"/>
              <a:t> </a:t>
            </a:r>
            <a:r>
              <a:rPr lang="en-US" sz="2400" dirty="0" err="1" smtClean="0"/>
              <a:t>alamat</a:t>
            </a:r>
            <a:r>
              <a:rPr lang="en-US" sz="2400" dirty="0" smtClean="0"/>
              <a:t> IP address, </a:t>
            </a:r>
            <a:r>
              <a:rPr lang="en-US" sz="2400" dirty="0" err="1" smtClean="0"/>
              <a:t>subnetmask</a:t>
            </a:r>
            <a:r>
              <a:rPr lang="en-US" sz="2400" dirty="0" smtClean="0"/>
              <a:t>, default gateway</a:t>
            </a:r>
            <a:r>
              <a:rPr lang="en-US" sz="2400" dirty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informasi</a:t>
            </a:r>
            <a:r>
              <a:rPr lang="en-US" sz="2400" dirty="0" smtClean="0"/>
              <a:t> </a:t>
            </a:r>
            <a:r>
              <a:rPr lang="en-US" sz="2400" dirty="0" err="1" smtClean="0"/>
              <a:t>lainnya</a:t>
            </a:r>
            <a:r>
              <a:rPr lang="en-US" sz="2400" dirty="0" smtClean="0"/>
              <a:t> 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628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400" y="1524000"/>
            <a:ext cx="9865096" cy="608856"/>
          </a:xfrm>
        </p:spPr>
        <p:txBody>
          <a:bodyPr/>
          <a:lstStyle/>
          <a:p>
            <a:pPr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IP ADDRESS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Versi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4 – 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Penerapan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 IP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Address (OS Windows)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435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7448" y="2599899"/>
            <a:ext cx="4165600" cy="1911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8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5883" y="4437112"/>
            <a:ext cx="2440517" cy="2171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3952" y="2375579"/>
            <a:ext cx="2986617" cy="2508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Line 13"/>
          <p:cNvSpPr>
            <a:spLocks noChangeShapeType="1"/>
          </p:cNvSpPr>
          <p:nvPr/>
        </p:nvSpPr>
        <p:spPr bwMode="auto">
          <a:xfrm>
            <a:off x="4511824" y="4653136"/>
            <a:ext cx="812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14"/>
          <p:cNvSpPr>
            <a:spLocks noChangeShapeType="1"/>
          </p:cNvSpPr>
          <p:nvPr/>
        </p:nvSpPr>
        <p:spPr bwMode="auto">
          <a:xfrm flipV="1">
            <a:off x="8115176" y="5034136"/>
            <a:ext cx="598760" cy="73684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5829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098714"/>
            <a:ext cx="6527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7408" y="2098714"/>
            <a:ext cx="417646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Lokasi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direktori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file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konfigurasi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interface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jaringan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terletak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pada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/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etc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/network/interface,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dapat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melakukan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proses editing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dengan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text editor, text editor yang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digunakan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adalah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 </a:t>
            </a:r>
            <a:r>
              <a:rPr lang="en-US" altLang="en-US" dirty="0" err="1">
                <a:solidFill>
                  <a:srgbClr val="192930"/>
                </a:solidFill>
                <a:latin typeface="PT Sans"/>
              </a:rPr>
              <a:t>nano</a:t>
            </a:r>
            <a:r>
              <a:rPr lang="en-US" altLang="en-US" dirty="0">
                <a:solidFill>
                  <a:srgbClr val="192930"/>
                </a:solidFill>
                <a:latin typeface="PT Sans"/>
              </a:rPr>
              <a:t>.</a:t>
            </a:r>
          </a:p>
          <a:p>
            <a:pPr algn="just"/>
            <a:endParaRPr lang="en-US" altLang="en-US" sz="1000" dirty="0" smtClean="0"/>
          </a:p>
          <a:p>
            <a:pPr algn="just"/>
            <a:endParaRPr lang="en-US" altLang="en-US" sz="1000" dirty="0"/>
          </a:p>
          <a:p>
            <a:r>
              <a:rPr lang="en-US" altLang="en-US" b="1" dirty="0"/>
              <a:t># </a:t>
            </a:r>
            <a:r>
              <a:rPr lang="en-US" altLang="en-US" b="1" dirty="0" err="1"/>
              <a:t>nano</a:t>
            </a:r>
            <a:r>
              <a:rPr lang="en-US" altLang="en-US" b="1" dirty="0"/>
              <a:t> /</a:t>
            </a:r>
            <a:r>
              <a:rPr lang="en-US" altLang="en-US" b="1" dirty="0" err="1"/>
              <a:t>etc</a:t>
            </a:r>
            <a:r>
              <a:rPr lang="en-US" altLang="en-US" b="1" dirty="0"/>
              <a:t>/network/interfaces</a:t>
            </a:r>
            <a:endParaRPr lang="en-US" alt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white">
          <a:xfrm>
            <a:off x="695400" y="1524000"/>
            <a:ext cx="9865096" cy="60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kern="0" dirty="0" smtClean="0">
                <a:solidFill>
                  <a:schemeClr val="tx2">
                    <a:lumMod val="75000"/>
                  </a:schemeClr>
                </a:solidFill>
              </a:rPr>
              <a:t>IP ADDRESS </a:t>
            </a:r>
            <a:r>
              <a:rPr lang="en-GB" sz="2000" kern="0" dirty="0" err="1" smtClean="0">
                <a:solidFill>
                  <a:schemeClr val="tx2">
                    <a:lumMod val="75000"/>
                  </a:schemeClr>
                </a:solidFill>
              </a:rPr>
              <a:t>Versi</a:t>
            </a:r>
            <a:r>
              <a:rPr lang="en-GB" sz="2000" kern="0" dirty="0" smtClean="0">
                <a:solidFill>
                  <a:schemeClr val="tx2">
                    <a:lumMod val="75000"/>
                  </a:schemeClr>
                </a:solidFill>
              </a:rPr>
              <a:t> 4 – </a:t>
            </a:r>
            <a:r>
              <a:rPr lang="en-GB" sz="2000" kern="0" dirty="0" err="1" smtClean="0">
                <a:solidFill>
                  <a:schemeClr val="tx2">
                    <a:lumMod val="75000"/>
                  </a:schemeClr>
                </a:solidFill>
              </a:rPr>
              <a:t>Penerapan</a:t>
            </a:r>
            <a:r>
              <a:rPr lang="en-GB" sz="2000" kern="0" dirty="0" smtClean="0">
                <a:solidFill>
                  <a:schemeClr val="tx2">
                    <a:lumMod val="75000"/>
                  </a:schemeClr>
                </a:solidFill>
              </a:rPr>
              <a:t> IP Address (OS Linux)</a:t>
            </a:r>
            <a:endParaRPr lang="en-GB" sz="2000" kern="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162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7150" y="1628800"/>
            <a:ext cx="6096000" cy="4136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IP Address - TUGAS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839416" y="2204864"/>
            <a:ext cx="8928992" cy="1297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err="1" smtClean="0"/>
              <a:t>Identifikasi</a:t>
            </a:r>
            <a:r>
              <a:rPr lang="en-GB" dirty="0" smtClean="0"/>
              <a:t> Class, </a:t>
            </a:r>
            <a:r>
              <a:rPr lang="en-GB" dirty="0" err="1" smtClean="0"/>
              <a:t>Alamat</a:t>
            </a:r>
            <a:r>
              <a:rPr lang="en-GB" dirty="0" smtClean="0"/>
              <a:t> Network, </a:t>
            </a:r>
            <a:r>
              <a:rPr lang="en-GB" dirty="0" err="1" smtClean="0"/>
              <a:t>Alamat</a:t>
            </a:r>
            <a:r>
              <a:rPr lang="en-GB" dirty="0" smtClean="0"/>
              <a:t> Broadcast </a:t>
            </a:r>
            <a:r>
              <a:rPr lang="en-GB" dirty="0" err="1" smtClean="0"/>
              <a:t>dari</a:t>
            </a:r>
            <a:r>
              <a:rPr lang="en-GB" dirty="0" smtClean="0"/>
              <a:t> </a:t>
            </a:r>
            <a:r>
              <a:rPr lang="en-GB" dirty="0" err="1" smtClean="0"/>
              <a:t>Alamat</a:t>
            </a:r>
            <a:r>
              <a:rPr lang="en-GB" dirty="0" smtClean="0"/>
              <a:t> IP </a:t>
            </a:r>
            <a:r>
              <a:rPr lang="en-GB" dirty="0" err="1" smtClean="0"/>
              <a:t>berikut</a:t>
            </a:r>
            <a:r>
              <a:rPr lang="en-GB" dirty="0" smtClean="0"/>
              <a:t>:</a:t>
            </a:r>
          </a:p>
          <a:p>
            <a:pPr marL="342900" indent="-3429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192.168.200.4/24</a:t>
            </a:r>
          </a:p>
          <a:p>
            <a:pPr marL="342900" indent="-342900" algn="just" defTabSz="457200">
              <a:lnSpc>
                <a:spcPct val="87000"/>
              </a:lnSpc>
              <a:buFontTx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172.12.50.5/16</a:t>
            </a:r>
          </a:p>
          <a:p>
            <a:pPr marL="342900" indent="-342900" algn="just" defTabSz="457200">
              <a:lnSpc>
                <a:spcPct val="87000"/>
              </a:lnSpc>
              <a:buFontTx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/>
              <a:t>12.1.1.100 255.0.0.0</a:t>
            </a:r>
            <a:endParaRPr lang="en-GB" dirty="0"/>
          </a:p>
          <a:p>
            <a:pPr marL="342900" indent="-3429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5091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Latar</a:t>
            </a:r>
            <a:r>
              <a:rPr lang="en-GB" sz="2400" dirty="0" smtClean="0"/>
              <a:t> </a:t>
            </a:r>
            <a:r>
              <a:rPr lang="en-GB" sz="2400" dirty="0" err="1" smtClean="0"/>
              <a:t>Belakang</a:t>
            </a: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r>
              <a:rPr lang="en-GB" sz="2400" dirty="0" smtClean="0"/>
              <a:t> IPv4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814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6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Latar</a:t>
            </a:r>
            <a:r>
              <a:rPr lang="en-GB" sz="2400" dirty="0" smtClean="0"/>
              <a:t> </a:t>
            </a:r>
            <a:r>
              <a:rPr lang="en-GB" sz="2400" dirty="0" err="1" smtClean="0"/>
              <a:t>Belakang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Wingdings" panose="05000000000000000000" pitchFamily="2" charset="2"/>
              <a:buChar char="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/>
              <a:t>Kongesti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 smtClean="0"/>
              <a:t>jaringan</a:t>
            </a:r>
            <a:endParaRPr lang="en-US" sz="2400" dirty="0" smtClean="0"/>
          </a:p>
          <a:p>
            <a:pPr lvl="1"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err="1" smtClean="0"/>
              <a:t>Semakin</a:t>
            </a:r>
            <a:r>
              <a:rPr lang="en-US" sz="2400" dirty="0" smtClean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host yang </a:t>
            </a:r>
            <a:r>
              <a:rPr lang="en-US" sz="2400" dirty="0" err="1"/>
              <a:t>terhubung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media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menurunkan</a:t>
            </a:r>
            <a:r>
              <a:rPr lang="en-US" sz="2400" dirty="0"/>
              <a:t> </a:t>
            </a:r>
            <a:r>
              <a:rPr lang="en-US" sz="2400" dirty="0" err="1"/>
              <a:t>performasi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. </a:t>
            </a: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Font typeface="Wingdings" panose="05000000000000000000" pitchFamily="2" charset="2"/>
              <a:buChar char="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Kebutuhan</a:t>
            </a:r>
            <a:r>
              <a:rPr lang="en-GB" sz="2400" dirty="0" smtClean="0"/>
              <a:t> </a:t>
            </a:r>
            <a:r>
              <a:rPr lang="en-GB" sz="2400" dirty="0" err="1" smtClean="0"/>
              <a:t>keamanan</a:t>
            </a:r>
            <a:r>
              <a:rPr lang="en-GB" sz="2400" dirty="0" smtClean="0"/>
              <a:t> </a:t>
            </a:r>
            <a:r>
              <a:rPr lang="en-GB" sz="2400" dirty="0" err="1" smtClean="0"/>
              <a:t>jaringan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3374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Latar</a:t>
            </a:r>
            <a:r>
              <a:rPr lang="en-GB" sz="2400" dirty="0" smtClean="0"/>
              <a:t> </a:t>
            </a:r>
            <a:r>
              <a:rPr lang="en-GB" sz="2400" dirty="0" err="1" smtClean="0"/>
              <a:t>Belakang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02" y="4022737"/>
            <a:ext cx="4618761" cy="250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01" y="4389545"/>
            <a:ext cx="3098477" cy="2134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761" y="2920803"/>
            <a:ext cx="3005341" cy="2126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5202" y="3555588"/>
            <a:ext cx="204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Subnetting</a:t>
            </a:r>
            <a:r>
              <a:rPr lang="en-US" sz="1200" b="1" dirty="0" smtClean="0"/>
              <a:t> by Location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81270" y="2459138"/>
            <a:ext cx="278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Communicating between</a:t>
            </a:r>
          </a:p>
          <a:p>
            <a:pPr algn="ctr"/>
            <a:r>
              <a:rPr lang="en-US" sz="1200" b="1" dirty="0" smtClean="0"/>
              <a:t> Networks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780356" y="4044101"/>
            <a:ext cx="266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/>
              <a:t>Subnetting</a:t>
            </a:r>
            <a:r>
              <a:rPr lang="en-US" sz="1200" b="1" dirty="0" smtClean="0"/>
              <a:t> by Device Type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009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5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52" y="2326188"/>
            <a:ext cx="863917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4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Dalam</a:t>
            </a:r>
            <a:r>
              <a:rPr lang="en-GB" sz="2400" dirty="0" smtClean="0"/>
              <a:t> </a:t>
            </a:r>
            <a:r>
              <a:rPr lang="en-GB" sz="2400" dirty="0" err="1" smtClean="0"/>
              <a:t>membentuk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r>
              <a:rPr lang="en-GB" sz="2400" dirty="0" smtClean="0"/>
              <a:t> </a:t>
            </a:r>
            <a:r>
              <a:rPr lang="en-GB" sz="2400" dirty="0" err="1" smtClean="0"/>
              <a:t>dapat</a:t>
            </a:r>
            <a:r>
              <a:rPr lang="en-GB" sz="2400" dirty="0" smtClean="0"/>
              <a:t> </a:t>
            </a:r>
            <a:r>
              <a:rPr lang="en-GB" sz="2400" dirty="0" err="1" smtClean="0"/>
              <a:t>didasarkan</a:t>
            </a:r>
            <a:r>
              <a:rPr lang="en-GB" sz="2400" dirty="0" smtClean="0"/>
              <a:t>: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Jumlah</a:t>
            </a:r>
            <a:r>
              <a:rPr lang="en-GB" sz="2400" dirty="0" smtClean="0"/>
              <a:t> </a:t>
            </a:r>
            <a:r>
              <a:rPr lang="en-GB" sz="2400" dirty="0" err="1" smtClean="0"/>
              <a:t>jaringan</a:t>
            </a:r>
            <a:endParaRPr lang="en-GB" sz="2400" dirty="0" smtClean="0"/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Jumlah</a:t>
            </a:r>
            <a:r>
              <a:rPr lang="en-GB" sz="2400" dirty="0" smtClean="0"/>
              <a:t> host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5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242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/>
          </a:p>
        </p:txBody>
      </p:sp>
      <p:sp>
        <p:nvSpPr>
          <p:cNvPr id="7" name="Rectangle 6"/>
          <p:cNvSpPr/>
          <p:nvPr/>
        </p:nvSpPr>
        <p:spPr>
          <a:xfrm>
            <a:off x="8400256" y="3613763"/>
            <a:ext cx="3600400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 smtClean="0"/>
              <a:t>2</a:t>
            </a:r>
            <a:r>
              <a:rPr lang="en-US" b="1" baseline="30000" dirty="0" smtClean="0"/>
              <a:t>x</a:t>
            </a:r>
            <a:r>
              <a:rPr lang="en-US" b="1" dirty="0" smtClean="0"/>
              <a:t> ≥  </a:t>
            </a:r>
            <a:r>
              <a:rPr lang="en-US" b="1" dirty="0" err="1" smtClean="0"/>
              <a:t>jumlah</a:t>
            </a:r>
            <a:r>
              <a:rPr lang="en-US" b="1" dirty="0" smtClean="0"/>
              <a:t> subnet</a:t>
            </a:r>
            <a:r>
              <a:rPr lang="en-US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49346" y="2317578"/>
            <a:ext cx="6096000" cy="39477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b="1" dirty="0" err="1"/>
              <a:t>Langkah-langkah</a:t>
            </a:r>
            <a:r>
              <a:rPr lang="en-GB" b="1" dirty="0"/>
              <a:t> </a:t>
            </a:r>
            <a:r>
              <a:rPr lang="en-GB" b="1" dirty="0" err="1"/>
              <a:t>membentuk</a:t>
            </a:r>
            <a:r>
              <a:rPr lang="en-GB" b="1" dirty="0"/>
              <a:t> </a:t>
            </a:r>
            <a:r>
              <a:rPr lang="en-GB" b="1" dirty="0" err="1"/>
              <a:t>Subnetting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dirty="0" err="1"/>
              <a:t>jumlah</a:t>
            </a:r>
            <a:r>
              <a:rPr lang="en-GB" b="1" dirty="0"/>
              <a:t> network </a:t>
            </a:r>
            <a:r>
              <a:rPr lang="en-GB" b="1" dirty="0" err="1"/>
              <a:t>atau</a:t>
            </a:r>
            <a:r>
              <a:rPr lang="en-GB" b="1" dirty="0"/>
              <a:t> subnet: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subnet yang </a:t>
            </a:r>
            <a:r>
              <a:rPr lang="en-US" dirty="0" err="1"/>
              <a:t>dibutuhkan</a:t>
            </a:r>
            <a:endParaRPr lang="en-US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de-DE" dirty="0"/>
              <a:t>Menghitung jumlah bit 1 yang diwakili oleh x berdasarkan rumus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3.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hostID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HosiID</a:t>
            </a:r>
            <a:r>
              <a:rPr lang="en-US" dirty="0"/>
              <a:t> lama </a:t>
            </a:r>
            <a:r>
              <a:rPr lang="en-US" dirty="0" err="1"/>
              <a:t>dikurangi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nomor</a:t>
            </a:r>
            <a:r>
              <a:rPr lang="en-US" dirty="0"/>
              <a:t> 2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4. </a:t>
            </a:r>
            <a:r>
              <a:rPr lang="nn-NO" dirty="0"/>
              <a:t>Isi subnetID dengan 1 dan jumlahkan dengan NetIDLama.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Contoh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Jaringan yang diberikan adalah 192.168.10.0/24 dalam kelas C dan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2324082"/>
            <a:ext cx="5103033" cy="31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Pengalamatan</a:t>
            </a:r>
            <a:r>
              <a:rPr lang="id-ID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d-ID" sz="2400" b="1" dirty="0">
                <a:solidFill>
                  <a:schemeClr val="bg1"/>
                </a:solidFill>
                <a:latin typeface="+mj-lt"/>
              </a:rPr>
              <a:t>Jaringan 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5440" y="1310632"/>
            <a:ext cx="10369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Deskripsi</a:t>
            </a:r>
            <a:r>
              <a:rPr lang="en-US" dirty="0" smtClean="0"/>
              <a:t> </a:t>
            </a:r>
            <a:r>
              <a:rPr lang="en-US" dirty="0" err="1" smtClean="0"/>
              <a:t>Singkat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Topik</a:t>
            </a:r>
            <a:endParaRPr lang="en-US" dirty="0" smtClean="0"/>
          </a:p>
          <a:p>
            <a:pPr lvl="1" algn="just"/>
            <a:r>
              <a:rPr lang="id-ID" b="1" dirty="0"/>
              <a:t>Mata Pelatihan ini memfasilitasi pembentukan kompetensi dalam merancang pengalamatan jaringan komputer sehingga jaringan bekerja dengan baik.</a:t>
            </a:r>
            <a:endParaRPr lang="en-US" b="1" dirty="0"/>
          </a:p>
          <a:p>
            <a:pPr lvl="1" algn="just"/>
            <a:endParaRPr lang="en-US" dirty="0" smtClean="0"/>
          </a:p>
          <a:p>
            <a:pPr algn="just"/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endParaRPr lang="en-US" dirty="0" smtClean="0"/>
          </a:p>
          <a:p>
            <a:pPr lvl="1" algn="just"/>
            <a:r>
              <a:rPr lang="id-ID" b="1" dirty="0"/>
              <a:t>Setelah mengikuti seluruh rangkaian pembelajaran pada mata pelatihan ini, peserta mampu merancang pengalamatan jaringan komputer sehingga jaringan bekerja dengan baik</a:t>
            </a:r>
            <a:r>
              <a:rPr lang="id-ID" b="1" dirty="0" smtClean="0"/>
              <a:t>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err="1" smtClean="0"/>
              <a:t>Materi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disampaikan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1.</a:t>
            </a:r>
            <a:r>
              <a:rPr lang="en-GB" b="1" dirty="0"/>
              <a:t> </a:t>
            </a:r>
            <a:r>
              <a:rPr lang="en-GB" b="1" dirty="0" smtClean="0"/>
              <a:t>IP Address </a:t>
            </a:r>
            <a:r>
              <a:rPr lang="en-GB" b="1" dirty="0" err="1" smtClean="0"/>
              <a:t>versi</a:t>
            </a:r>
            <a:r>
              <a:rPr lang="en-GB" b="1" dirty="0" smtClean="0"/>
              <a:t> 4</a:t>
            </a:r>
            <a:endParaRPr lang="en-GB" b="1" dirty="0"/>
          </a:p>
          <a:p>
            <a:r>
              <a:rPr lang="en-US" b="1" dirty="0" smtClean="0"/>
              <a:t>2.</a:t>
            </a:r>
            <a:r>
              <a:rPr lang="en-GB" b="1" dirty="0" smtClean="0"/>
              <a:t> </a:t>
            </a:r>
            <a:r>
              <a:rPr lang="en-GB" b="1" dirty="0" err="1" smtClean="0"/>
              <a:t>Subnetting</a:t>
            </a:r>
            <a:r>
              <a:rPr lang="en-GB" b="1" dirty="0" smtClean="0"/>
              <a:t> </a:t>
            </a:r>
          </a:p>
          <a:p>
            <a:r>
              <a:rPr lang="en-GB" b="1" dirty="0" smtClean="0"/>
              <a:t>3. VLSM</a:t>
            </a:r>
          </a:p>
          <a:p>
            <a:endParaRPr lang="en-US" dirty="0" smtClean="0"/>
          </a:p>
          <a:p>
            <a:pPr marL="804863" indent="-804863" algn="just"/>
            <a:r>
              <a:rPr lang="en-US" dirty="0" err="1" smtClean="0"/>
              <a:t>Tugas</a:t>
            </a:r>
            <a:r>
              <a:rPr lang="en-US" dirty="0" smtClean="0"/>
              <a:t> : </a:t>
            </a:r>
            <a:r>
              <a:rPr lang="en-US" b="1" i="1" dirty="0" err="1" smtClean="0"/>
              <a:t>Menentukan</a:t>
            </a:r>
            <a:r>
              <a:rPr lang="en-US" b="1" i="1" dirty="0" smtClean="0"/>
              <a:t> </a:t>
            </a:r>
            <a:r>
              <a:rPr lang="en-US" b="1" i="1" dirty="0" err="1" smtClean="0"/>
              <a:t>jumlah</a:t>
            </a:r>
            <a:r>
              <a:rPr lang="en-US" b="1" i="1" dirty="0" smtClean="0"/>
              <a:t> host </a:t>
            </a:r>
            <a:r>
              <a:rPr lang="en-US" b="1" i="1" dirty="0" err="1" smtClean="0"/>
              <a:t>jaringan</a:t>
            </a:r>
            <a:r>
              <a:rPr lang="en-US" b="1" i="1" dirty="0" smtClean="0"/>
              <a:t>, </a:t>
            </a:r>
            <a:r>
              <a:rPr lang="en-US" b="1" i="1" dirty="0" err="1" smtClean="0"/>
              <a:t>segmen</a:t>
            </a:r>
            <a:r>
              <a:rPr lang="en-US" b="1" i="1" dirty="0" smtClean="0"/>
              <a:t> </a:t>
            </a:r>
            <a:r>
              <a:rPr lang="en-US" b="1" i="1" dirty="0" err="1" smtClean="0"/>
              <a:t>alamat</a:t>
            </a:r>
            <a:r>
              <a:rPr lang="en-US" b="1" i="1" dirty="0" smtClean="0"/>
              <a:t> </a:t>
            </a:r>
            <a:r>
              <a:rPr lang="en-US" b="1" i="1" dirty="0" err="1" smtClean="0"/>
              <a:t>jaringan</a:t>
            </a:r>
            <a:r>
              <a:rPr lang="en-US" b="1" i="1" dirty="0" smtClean="0"/>
              <a:t>, </a:t>
            </a:r>
            <a:r>
              <a:rPr lang="en-US" b="1" i="1" dirty="0" err="1" smtClean="0"/>
              <a:t>dan</a:t>
            </a:r>
            <a:r>
              <a:rPr lang="en-US" b="1" i="1" dirty="0" smtClean="0"/>
              <a:t> </a:t>
            </a:r>
            <a:r>
              <a:rPr lang="en-US" b="1" i="1" dirty="0" err="1" smtClean="0"/>
              <a:t>memberikan</a:t>
            </a:r>
            <a:r>
              <a:rPr lang="en-US" b="1" i="1" dirty="0" smtClean="0"/>
              <a:t> </a:t>
            </a:r>
            <a:r>
              <a:rPr lang="en-US" b="1" i="1" dirty="0" err="1" smtClean="0"/>
              <a:t>alamat</a:t>
            </a:r>
            <a:r>
              <a:rPr lang="en-US" b="1" i="1" dirty="0" smtClean="0"/>
              <a:t> </a:t>
            </a:r>
            <a:r>
              <a:rPr lang="en-US" b="1" i="1" dirty="0" err="1" smtClean="0"/>
              <a:t>jaringan</a:t>
            </a:r>
            <a:r>
              <a:rPr lang="en-US" b="1" i="1" dirty="0" smtClean="0"/>
              <a:t> </a:t>
            </a:r>
            <a:r>
              <a:rPr lang="en-US" b="1" i="1" dirty="0" err="1" smtClean="0"/>
              <a:t>pada</a:t>
            </a:r>
            <a:r>
              <a:rPr lang="en-US" b="1" i="1" dirty="0" smtClean="0"/>
              <a:t> host.</a:t>
            </a:r>
          </a:p>
          <a:p>
            <a:pPr marL="804863" indent="-804863"/>
            <a:endParaRPr lang="en-US" b="1" i="1" dirty="0" smtClean="0"/>
          </a:p>
          <a:p>
            <a:r>
              <a:rPr lang="en-US" dirty="0" smtClean="0"/>
              <a:t>Outcome/</a:t>
            </a:r>
            <a:r>
              <a:rPr lang="en-US" dirty="0" err="1" smtClean="0"/>
              <a:t>Capaian</a:t>
            </a:r>
            <a:r>
              <a:rPr lang="en-US" dirty="0" smtClean="0"/>
              <a:t> </a:t>
            </a:r>
            <a:r>
              <a:rPr lang="en-US" dirty="0" err="1" smtClean="0"/>
              <a:t>Pelatihan</a:t>
            </a:r>
            <a:endParaRPr lang="en-US" dirty="0" smtClean="0"/>
          </a:p>
          <a:p>
            <a:pPr lvl="1"/>
            <a:r>
              <a:rPr lang="id-ID" b="1" dirty="0" smtClean="0"/>
              <a:t>Mengidentifikasi sistem operasi pada jaringan</a:t>
            </a:r>
            <a:r>
              <a:rPr lang="en-US" b="1" dirty="0" smtClean="0"/>
              <a:t>, </a:t>
            </a:r>
            <a:r>
              <a:rPr lang="id-ID" b="1" dirty="0" smtClean="0"/>
              <a:t>Membagi </a:t>
            </a:r>
            <a:r>
              <a:rPr lang="id-ID" b="1" dirty="0"/>
              <a:t>alamat jaringan pada perangkat </a:t>
            </a:r>
            <a:r>
              <a:rPr lang="id-ID" b="1" dirty="0" smtClean="0"/>
              <a:t>jaringan</a:t>
            </a:r>
            <a:r>
              <a:rPr lang="en-US" b="1" dirty="0" smtClean="0"/>
              <a:t>, </a:t>
            </a:r>
            <a:r>
              <a:rPr lang="en-US" b="1" dirty="0"/>
              <a:t> </a:t>
            </a:r>
            <a:r>
              <a:rPr lang="id-ID" b="1" dirty="0" smtClean="0"/>
              <a:t>Mendokumentasikan </a:t>
            </a:r>
            <a:r>
              <a:rPr lang="id-ID" b="1" dirty="0"/>
              <a:t>pengalamatan jaringan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68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394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Jawaban: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Kelas C default memiliki NetID 16 bit dan HostID 8 bit, sehingga dapat dihitung sbb: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Jumlah jaringan yang dibutuhkan adalah 4 subnet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Jumlah bit 1 adalah 2 bit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3. HostID baru adalah 8 bit – 2 bit = 6 bit hostID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4. SubnetID baru adalah 24 bit + 2 bit = 26 bit SubnetID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70514" y="4858289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11111111.</a:t>
            </a:r>
            <a:r>
              <a:rPr lang="en-US" sz="2000" dirty="0"/>
              <a:t> 11111111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11111111.00000000</a:t>
            </a:r>
          </a:p>
          <a:p>
            <a:r>
              <a:rPr lang="en-US" sz="2000" dirty="0" err="1" smtClean="0"/>
              <a:t>NetID</a:t>
            </a:r>
            <a:r>
              <a:rPr lang="en-US" sz="2000" dirty="0" smtClean="0"/>
              <a:t> Lama		         </a:t>
            </a:r>
            <a:r>
              <a:rPr lang="en-US" sz="2000" dirty="0" err="1" smtClean="0"/>
              <a:t>HostID</a:t>
            </a:r>
            <a:r>
              <a:rPr lang="en-US" sz="2000" dirty="0" smtClean="0"/>
              <a:t> Lama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655037" y="587727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11111111.</a:t>
            </a:r>
            <a:r>
              <a:rPr lang="en-US" sz="2000" dirty="0"/>
              <a:t> 11111111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11111111.11000000</a:t>
            </a:r>
          </a:p>
          <a:p>
            <a:r>
              <a:rPr lang="en-US" sz="2000" dirty="0" err="1" smtClean="0"/>
              <a:t>NetID</a:t>
            </a:r>
            <a:r>
              <a:rPr lang="en-US" sz="2000" dirty="0" smtClean="0"/>
              <a:t> </a:t>
            </a:r>
            <a:r>
              <a:rPr lang="en-US" sz="2000" dirty="0" err="1" smtClean="0"/>
              <a:t>Baru</a:t>
            </a:r>
            <a:r>
              <a:rPr lang="en-US" sz="2000" dirty="0" smtClean="0"/>
              <a:t>	</a:t>
            </a:r>
            <a:r>
              <a:rPr lang="en-US" sz="2000" dirty="0"/>
              <a:t> </a:t>
            </a:r>
            <a:r>
              <a:rPr lang="en-US" sz="2000" dirty="0" smtClean="0"/>
              <a:t>                      </a:t>
            </a:r>
            <a:r>
              <a:rPr lang="en-US" sz="2000" dirty="0" err="1" smtClean="0"/>
              <a:t>HostID</a:t>
            </a:r>
            <a:r>
              <a:rPr lang="en-US" sz="2000" dirty="0" smtClean="0"/>
              <a:t> </a:t>
            </a:r>
            <a:r>
              <a:rPr lang="en-US" sz="2000" dirty="0" err="1" smtClean="0"/>
              <a:t>Baru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888088" y="3602802"/>
            <a:ext cx="3888432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b="1" dirty="0" smtClean="0"/>
              <a:t>2</a:t>
            </a:r>
            <a:r>
              <a:rPr lang="en-US" b="1" baseline="30000" dirty="0" smtClean="0"/>
              <a:t>x</a:t>
            </a:r>
            <a:r>
              <a:rPr lang="en-US" b="1" dirty="0" smtClean="0"/>
              <a:t> ≥  </a:t>
            </a:r>
            <a:r>
              <a:rPr lang="en-US" b="1" dirty="0" err="1" smtClean="0"/>
              <a:t>jumlah</a:t>
            </a:r>
            <a:r>
              <a:rPr lang="en-US" b="1" dirty="0" smtClean="0"/>
              <a:t> subnet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62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984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Sehingga</a:t>
            </a:r>
            <a:r>
              <a:rPr lang="en-GB" sz="2400" dirty="0" smtClean="0"/>
              <a:t>, </a:t>
            </a:r>
            <a:r>
              <a:rPr lang="en-GB" sz="2400" dirty="0" err="1" smtClean="0"/>
              <a:t>terbentuk</a:t>
            </a:r>
            <a:r>
              <a:rPr lang="en-GB" sz="2400" dirty="0" smtClean="0"/>
              <a:t> </a:t>
            </a:r>
            <a:r>
              <a:rPr lang="en-GB" sz="2400" dirty="0" err="1" smtClean="0"/>
              <a:t>subnneting</a:t>
            </a:r>
            <a:r>
              <a:rPr lang="en-GB" sz="2400" dirty="0" smtClean="0"/>
              <a:t> </a:t>
            </a:r>
            <a:r>
              <a:rPr lang="en-GB" sz="2400" dirty="0" err="1" smtClean="0"/>
              <a:t>dari</a:t>
            </a:r>
            <a:r>
              <a:rPr lang="en-GB" sz="2400" dirty="0" smtClean="0"/>
              <a:t> </a:t>
            </a:r>
            <a:r>
              <a:rPr lang="en-GB" sz="2400" dirty="0" err="1" smtClean="0"/>
              <a:t>alamat</a:t>
            </a:r>
            <a:r>
              <a:rPr lang="en-GB" sz="2400" dirty="0" smtClean="0"/>
              <a:t> IP 192.168.10.0/24: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192.168.10.0/26, 192.168.10.64/26, 192.168.10.128/26, 192.168.10.192/26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4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3150639"/>
            <a:ext cx="4014393" cy="35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8118648" y="3140968"/>
            <a:ext cx="3810000" cy="655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dirty="0" smtClean="0"/>
              <a:t>2</a:t>
            </a:r>
            <a:r>
              <a:rPr lang="en-US" sz="1600" b="1" baseline="30000" dirty="0" smtClean="0"/>
              <a:t>y</a:t>
            </a:r>
            <a:r>
              <a:rPr lang="en-US" sz="1600" b="1" dirty="0" smtClean="0"/>
              <a:t>-2 ≥ </a:t>
            </a:r>
            <a:r>
              <a:rPr lang="en-US" sz="1600" b="1" dirty="0" err="1" smtClean="0"/>
              <a:t>jumlah</a:t>
            </a:r>
            <a:r>
              <a:rPr lang="en-US" sz="1600" b="1" dirty="0" smtClean="0"/>
              <a:t> host per subnet</a:t>
            </a:r>
            <a:r>
              <a:rPr lang="en-US" sz="1600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519936" y="2070716"/>
            <a:ext cx="6096000" cy="37067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b="1" dirty="0" err="1"/>
              <a:t>Langkah-langkah</a:t>
            </a:r>
            <a:r>
              <a:rPr lang="en-GB" b="1" dirty="0"/>
              <a:t> </a:t>
            </a:r>
            <a:r>
              <a:rPr lang="en-GB" b="1" dirty="0" err="1"/>
              <a:t>membentuk</a:t>
            </a:r>
            <a:r>
              <a:rPr lang="en-GB" b="1" dirty="0"/>
              <a:t> </a:t>
            </a:r>
            <a:r>
              <a:rPr lang="en-GB" b="1" dirty="0" err="1"/>
              <a:t>Subnetting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dirty="0" err="1"/>
              <a:t>jumlah</a:t>
            </a:r>
            <a:r>
              <a:rPr lang="en-GB" b="1" dirty="0"/>
              <a:t> Host: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host yang </a:t>
            </a:r>
            <a:r>
              <a:rPr lang="en-US" dirty="0" err="1"/>
              <a:t>dibutuhkan</a:t>
            </a:r>
            <a:endParaRPr lang="en-US" dirty="0"/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de-DE" dirty="0"/>
              <a:t>Menghitung jumlah bit 0 yang diwakili oleh y berdasarkan rumus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de-DE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3.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hostID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bit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2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4. </a:t>
            </a:r>
            <a:r>
              <a:rPr lang="nn-NO" dirty="0"/>
              <a:t>SubnetID baru adalah jumlah SubnetIDLama dengan jumlah bit 1.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Contoh 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dirty="0"/>
              <a:t>Host yang dibutuhkan sebuah jaringan adalah 30 pada jaringan 192.168.10.0/24 dalam kelas C. Tentukan tabel pengalamatan subnetting!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132648"/>
            <a:ext cx="4703531" cy="37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394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Jawaban: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Kelas C default memiliki NetID 16 bit dan HostID 8 bit, sehingga dapat dihitung sbb: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Jumlah Host yang dibutuhkan adalah 30 host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Jumlah bit 0 adalah 5 bit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nn-NO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3. HostID baru adalah 5 bit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nn-NO" sz="2400" dirty="0" smtClean="0"/>
              <a:t>4. SubnetID baru adalah 24 bit + (8 bit – 5 bit) = 27 bit SubnetID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70514" y="4858289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11111111.</a:t>
            </a:r>
            <a:r>
              <a:rPr lang="en-US" sz="2000" dirty="0"/>
              <a:t> 11111111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11111111.00000000</a:t>
            </a:r>
          </a:p>
          <a:p>
            <a:r>
              <a:rPr lang="en-US" sz="2000" dirty="0" err="1" smtClean="0"/>
              <a:t>NetID</a:t>
            </a:r>
            <a:r>
              <a:rPr lang="en-US" sz="2000" dirty="0" smtClean="0"/>
              <a:t> Lama		         </a:t>
            </a:r>
            <a:r>
              <a:rPr lang="en-US" sz="2000" dirty="0" err="1" smtClean="0"/>
              <a:t>HostID</a:t>
            </a:r>
            <a:r>
              <a:rPr lang="en-US" sz="2000" dirty="0" smtClean="0"/>
              <a:t> Lama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655037" y="587727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11111111.</a:t>
            </a:r>
            <a:r>
              <a:rPr lang="en-US" sz="2000" dirty="0"/>
              <a:t> 11111111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11111111.11100000</a:t>
            </a:r>
          </a:p>
          <a:p>
            <a:r>
              <a:rPr lang="en-US" sz="2000" dirty="0" err="1" smtClean="0"/>
              <a:t>NetID</a:t>
            </a:r>
            <a:r>
              <a:rPr lang="en-US" sz="2000" dirty="0" smtClean="0"/>
              <a:t> </a:t>
            </a:r>
            <a:r>
              <a:rPr lang="en-US" sz="2000" dirty="0" err="1" smtClean="0"/>
              <a:t>Baru</a:t>
            </a:r>
            <a:r>
              <a:rPr lang="en-US" sz="2000" dirty="0" smtClean="0"/>
              <a:t>	</a:t>
            </a:r>
            <a:r>
              <a:rPr lang="en-US" sz="2000" dirty="0"/>
              <a:t> </a:t>
            </a:r>
            <a:r>
              <a:rPr lang="en-US" sz="2000" dirty="0" smtClean="0"/>
              <a:t>                      </a:t>
            </a:r>
            <a:r>
              <a:rPr lang="en-US" sz="2000" dirty="0" err="1" smtClean="0"/>
              <a:t>HostID</a:t>
            </a:r>
            <a:r>
              <a:rPr lang="en-US" sz="2000" dirty="0" smtClean="0"/>
              <a:t> </a:t>
            </a:r>
            <a:r>
              <a:rPr lang="en-US" sz="2000" dirty="0" err="1" smtClean="0"/>
              <a:t>Baru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7223035" y="3602802"/>
            <a:ext cx="3810000" cy="5350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dirty="0" smtClean="0"/>
              <a:t>2</a:t>
            </a:r>
            <a:r>
              <a:rPr lang="en-US" sz="1600" b="1" baseline="30000" dirty="0" smtClean="0"/>
              <a:t>y</a:t>
            </a:r>
            <a:r>
              <a:rPr lang="en-US" sz="1600" b="1" dirty="0" smtClean="0"/>
              <a:t>-2 ≥ </a:t>
            </a:r>
            <a:r>
              <a:rPr lang="en-US" sz="1600" b="1" dirty="0" err="1" smtClean="0"/>
              <a:t>jumlah</a:t>
            </a:r>
            <a:r>
              <a:rPr lang="en-US" sz="1600" b="1" dirty="0" smtClean="0"/>
              <a:t> host per subnet</a:t>
            </a:r>
            <a:r>
              <a:rPr lang="en-US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1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Sehingga</a:t>
            </a:r>
            <a:r>
              <a:rPr lang="en-GB" sz="2400" dirty="0" smtClean="0"/>
              <a:t>, </a:t>
            </a:r>
            <a:r>
              <a:rPr lang="en-GB" sz="2400" dirty="0" err="1" smtClean="0"/>
              <a:t>terbentuk</a:t>
            </a:r>
            <a:r>
              <a:rPr lang="en-GB" sz="2400" dirty="0" smtClean="0"/>
              <a:t> </a:t>
            </a:r>
            <a:r>
              <a:rPr lang="en-GB" sz="2400" dirty="0" err="1" smtClean="0"/>
              <a:t>subnneting</a:t>
            </a:r>
            <a:r>
              <a:rPr lang="en-GB" sz="2400" dirty="0" smtClean="0"/>
              <a:t> </a:t>
            </a:r>
            <a:r>
              <a:rPr lang="en-GB" sz="2400" dirty="0" err="1" smtClean="0"/>
              <a:t>dari</a:t>
            </a:r>
            <a:r>
              <a:rPr lang="en-GB" sz="2400" dirty="0" smtClean="0"/>
              <a:t> </a:t>
            </a:r>
            <a:r>
              <a:rPr lang="en-GB" sz="2400" dirty="0" err="1" smtClean="0"/>
              <a:t>alamat</a:t>
            </a:r>
            <a:r>
              <a:rPr lang="en-GB" sz="2400" dirty="0" smtClean="0"/>
              <a:t> 192.168.10.0/24 </a:t>
            </a:r>
            <a:r>
              <a:rPr lang="en-GB" sz="2400" dirty="0" err="1" smtClean="0"/>
              <a:t>dengan</a:t>
            </a:r>
            <a:r>
              <a:rPr lang="en-GB" sz="2400" dirty="0" smtClean="0"/>
              <a:t> </a:t>
            </a:r>
            <a:r>
              <a:rPr lang="en-GB" sz="2400" dirty="0" err="1" smtClean="0"/>
              <a:t>menambahkan</a:t>
            </a:r>
            <a:r>
              <a:rPr lang="en-GB" sz="2400" dirty="0" smtClean="0"/>
              <a:t> </a:t>
            </a:r>
            <a:r>
              <a:rPr lang="en-GB" sz="2400" dirty="0" err="1" smtClean="0"/>
              <a:t>kelipatan</a:t>
            </a:r>
            <a:r>
              <a:rPr lang="en-GB" sz="2400" dirty="0" smtClean="0"/>
              <a:t> 32, </a:t>
            </a:r>
            <a:r>
              <a:rPr lang="en-GB" sz="2400" dirty="0" err="1" smtClean="0"/>
              <a:t>dimulai</a:t>
            </a:r>
            <a:r>
              <a:rPr lang="en-GB" sz="2400" dirty="0" smtClean="0"/>
              <a:t> </a:t>
            </a:r>
            <a:r>
              <a:rPr lang="en-GB" sz="2400" dirty="0" err="1" smtClean="0"/>
              <a:t>dari</a:t>
            </a:r>
            <a:r>
              <a:rPr lang="en-GB" sz="2400" dirty="0" smtClean="0"/>
              <a:t> 0, 32, 64, 96, 128, 160, 192, 224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55440" y="2395494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99325"/>
              </p:ext>
            </p:extLst>
          </p:nvPr>
        </p:nvGraphicFramePr>
        <p:xfrm>
          <a:off x="1199456" y="2988583"/>
          <a:ext cx="10297142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7754"/>
                <a:gridCol w="2482347"/>
                <a:gridCol w="2482347"/>
                <a:gridCol w="2482347"/>
                <a:gridCol w="248234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 </a:t>
                      </a:r>
                      <a:r>
                        <a:rPr lang="en-US" dirty="0" err="1" smtClean="0"/>
                        <a:t>ke</a:t>
                      </a:r>
                      <a:r>
                        <a:rPr lang="en-US" dirty="0" smtClean="0"/>
                        <a:t>-n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Broadcast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192.168.10.0/27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192.168.10.30/27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192.168.10.31/27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192.168.10.32/27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192.168.10.33/27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192.168.10.62/27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192.168.10.63/27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192.168.10.64/27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192.168.10.65/27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192.168.10.94/27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192.168.10.95/27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192.168.10.96/27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192.168.10.97/27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192.168.10.126/27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192.168.10.127/27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192.168.10.128/27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192.168.10.129/27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192.168.10.158/27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192.168.10.159/27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192.168.10.160/27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192.168.10.161/27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192.168.10.190/27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192.168.10.191/27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192.168.10.192/27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192.168.10.193/27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192.168.10.223/27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192.168.10.224/27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192.168.10.224/27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192.168.10.225/27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192.168.10.254/27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192.168.10.255/27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1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20" y="3140968"/>
            <a:ext cx="4306540" cy="3106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631974"/>
            <a:ext cx="3245831" cy="362721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234054" y="2573770"/>
            <a:ext cx="8853286" cy="5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20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CA" altLang="en-US" sz="1800" b="0" kern="0" dirty="0" smtClean="0"/>
          </a:p>
          <a:p>
            <a:endParaRPr lang="en-CA" altLang="en-US" sz="1800" b="0" kern="0" dirty="0"/>
          </a:p>
          <a:p>
            <a:endParaRPr lang="en-CA" altLang="en-US" sz="1800" b="0" kern="0" dirty="0" smtClean="0"/>
          </a:p>
          <a:p>
            <a:r>
              <a:rPr lang="en-CA" altLang="en-US" sz="1800" b="0" kern="0" dirty="0" smtClean="0"/>
              <a:t>/25 </a:t>
            </a:r>
            <a:r>
              <a:rPr lang="en-CA" altLang="en-US" sz="1800" b="0" kern="0" dirty="0" err="1" smtClean="0"/>
              <a:t>Subnetting</a:t>
            </a:r>
            <a:r>
              <a:rPr lang="en-CA" altLang="en-US" sz="1800" b="0" kern="0" dirty="0" smtClean="0"/>
              <a:t> Topology</a:t>
            </a:r>
          </a:p>
          <a:p>
            <a:endParaRPr lang="en-CA" altLang="en-US" sz="1800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23430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Pembentukan</a:t>
            </a:r>
            <a:r>
              <a:rPr lang="en-GB" sz="2400" dirty="0" smtClean="0"/>
              <a:t> </a:t>
            </a:r>
            <a:r>
              <a:rPr lang="en-GB" sz="2400" dirty="0" err="1" smtClean="0"/>
              <a:t>Subnetting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19" y="2282511"/>
            <a:ext cx="8051799" cy="38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37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SUBNETTING – </a:t>
            </a:r>
            <a:r>
              <a:rPr lang="en-GB" sz="2400" dirty="0" err="1" smtClean="0"/>
              <a:t>Tugas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055440" y="23488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altLang="en-US" dirty="0" err="1" smtClean="0"/>
              <a:t>Sebuah</a:t>
            </a:r>
            <a:r>
              <a:rPr lang="en-CA" altLang="en-US" dirty="0" smtClean="0"/>
              <a:t> Bank </a:t>
            </a:r>
            <a:r>
              <a:rPr lang="en-CA" altLang="en-US" dirty="0" err="1" smtClean="0"/>
              <a:t>Swasta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membutuhkan</a:t>
            </a:r>
            <a:r>
              <a:rPr lang="en-CA" altLang="en-US" dirty="0" smtClean="0"/>
              <a:t> 2 </a:t>
            </a:r>
            <a:r>
              <a:rPr lang="en-CA" altLang="en-US" dirty="0" err="1" smtClean="0"/>
              <a:t>buah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jaringan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dengan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blok</a:t>
            </a:r>
            <a:r>
              <a:rPr lang="en-CA" altLang="en-US" dirty="0" smtClean="0"/>
              <a:t> IP address yang </a:t>
            </a:r>
            <a:r>
              <a:rPr lang="en-CA" altLang="en-US" dirty="0" err="1" smtClean="0"/>
              <a:t>diberikan</a:t>
            </a:r>
            <a:r>
              <a:rPr lang="en-CA" altLang="en-US" dirty="0" smtClean="0"/>
              <a:t> 192.168.100.0/24.</a:t>
            </a:r>
          </a:p>
          <a:p>
            <a:r>
              <a:rPr lang="en-CA" altLang="en-US" dirty="0" err="1" smtClean="0"/>
              <a:t>Desainlah</a:t>
            </a:r>
            <a:r>
              <a:rPr lang="en-CA" altLang="en-US" dirty="0" smtClean="0"/>
              <a:t> IP </a:t>
            </a:r>
            <a:r>
              <a:rPr lang="en-CA" altLang="en-US" dirty="0" err="1" smtClean="0"/>
              <a:t>Addressnya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dengan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metode</a:t>
            </a:r>
            <a:r>
              <a:rPr lang="en-CA" altLang="en-US" dirty="0" smtClean="0"/>
              <a:t>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</a:t>
            </a:r>
            <a:endParaRPr lang="en-CA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</a:t>
            </a:r>
            <a:r>
              <a:rPr lang="en-US" sz="2400" dirty="0" smtClean="0"/>
              <a:t>Masking - </a:t>
            </a:r>
            <a:r>
              <a:rPr lang="en-GB" sz="2400" dirty="0" smtClean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055440" y="234888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altLang="en-US" dirty="0"/>
              <a:t>Basic VLSM</a:t>
            </a:r>
            <a:endParaRPr lang="en-CA" alt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 smtClean="0">
                <a:solidFill>
                  <a:srgbClr val="000000"/>
                </a:solidFill>
              </a:rPr>
              <a:t>Subnet yang </a:t>
            </a:r>
            <a:r>
              <a:rPr lang="en-CA" altLang="en-US" dirty="0" err="1" smtClean="0">
                <a:solidFill>
                  <a:srgbClr val="000000"/>
                </a:solidFill>
              </a:rPr>
              <a:t>terbentuk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tidak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harus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memiliki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ukuran</a:t>
            </a:r>
            <a:r>
              <a:rPr lang="en-CA" altLang="en-US" dirty="0" smtClean="0">
                <a:solidFill>
                  <a:srgbClr val="000000"/>
                </a:solidFill>
              </a:rPr>
              <a:t> yang </a:t>
            </a:r>
            <a:r>
              <a:rPr lang="en-CA" altLang="en-US" dirty="0" err="1" smtClean="0">
                <a:solidFill>
                  <a:srgbClr val="000000"/>
                </a:solidFill>
              </a:rPr>
              <a:t>sama</a:t>
            </a:r>
            <a:r>
              <a:rPr lang="en-CA" altLang="en-US" dirty="0" smtClean="0">
                <a:solidFill>
                  <a:srgbClr val="000000"/>
                </a:solidFill>
              </a:rPr>
              <a:t>, </a:t>
            </a:r>
            <a:r>
              <a:rPr lang="en-CA" altLang="en-US" dirty="0" err="1" smtClean="0">
                <a:solidFill>
                  <a:srgbClr val="000000"/>
                </a:solidFill>
              </a:rPr>
              <a:t>selama</a:t>
            </a:r>
            <a:r>
              <a:rPr lang="en-CA" altLang="en-US" dirty="0" smtClean="0">
                <a:solidFill>
                  <a:srgbClr val="000000"/>
                </a:solidFill>
              </a:rPr>
              <a:t> range IP address </a:t>
            </a:r>
            <a:r>
              <a:rPr lang="en-CA" altLang="en-US" dirty="0">
                <a:solidFill>
                  <a:srgbClr val="000000"/>
                </a:solidFill>
              </a:rPr>
              <a:t>ranges </a:t>
            </a:r>
            <a:r>
              <a:rPr lang="en-CA" altLang="en-US" dirty="0" err="1" smtClean="0">
                <a:solidFill>
                  <a:srgbClr val="000000"/>
                </a:solidFill>
              </a:rPr>
              <a:t>tidak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saling</a:t>
            </a:r>
            <a:r>
              <a:rPr lang="en-CA" altLang="en-US" dirty="0" smtClean="0">
                <a:solidFill>
                  <a:srgbClr val="000000"/>
                </a:solidFill>
              </a:rPr>
              <a:t> overlap.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en-US" dirty="0" err="1" smtClean="0">
                <a:solidFill>
                  <a:srgbClr val="000000"/>
                </a:solidFill>
              </a:rPr>
              <a:t>Dalam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membentuk</a:t>
            </a:r>
            <a:r>
              <a:rPr lang="en-CA" altLang="en-US" dirty="0" smtClean="0">
                <a:solidFill>
                  <a:srgbClr val="000000"/>
                </a:solidFill>
              </a:rPr>
              <a:t> VLSM </a:t>
            </a:r>
            <a:r>
              <a:rPr lang="en-CA" altLang="en-US" dirty="0" err="1" smtClean="0">
                <a:solidFill>
                  <a:srgbClr val="000000"/>
                </a:solidFill>
              </a:rPr>
              <a:t>menjadi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lebih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mudah</a:t>
            </a:r>
            <a:r>
              <a:rPr lang="en-CA" altLang="en-US" dirty="0" smtClean="0">
                <a:solidFill>
                  <a:srgbClr val="000000"/>
                </a:solidFill>
              </a:rPr>
              <a:t>, </a:t>
            </a:r>
            <a:r>
              <a:rPr lang="en-CA" altLang="en-US" dirty="0" err="1" smtClean="0">
                <a:solidFill>
                  <a:srgbClr val="000000"/>
                </a:solidFill>
              </a:rPr>
              <a:t>dibentuk</a:t>
            </a:r>
            <a:r>
              <a:rPr lang="en-CA" altLang="en-US" dirty="0" smtClean="0">
                <a:solidFill>
                  <a:srgbClr val="000000"/>
                </a:solidFill>
              </a:rPr>
              <a:t> subnet </a:t>
            </a:r>
            <a:r>
              <a:rPr lang="en-CA" altLang="en-US" dirty="0" err="1" smtClean="0">
                <a:solidFill>
                  <a:srgbClr val="000000"/>
                </a:solidFill>
              </a:rPr>
              <a:t>dengan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dimulai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dari</a:t>
            </a:r>
            <a:r>
              <a:rPr lang="en-CA" altLang="en-US" dirty="0" smtClean="0">
                <a:solidFill>
                  <a:srgbClr val="000000"/>
                </a:solidFill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</a:rPr>
              <a:t>kebutuhan</a:t>
            </a:r>
            <a:r>
              <a:rPr lang="en-CA" altLang="en-US" dirty="0" smtClean="0">
                <a:solidFill>
                  <a:srgbClr val="000000"/>
                </a:solidFill>
              </a:rPr>
              <a:t> host yang paling </a:t>
            </a:r>
            <a:r>
              <a:rPr lang="en-CA" altLang="en-US" dirty="0" err="1" smtClean="0">
                <a:solidFill>
                  <a:srgbClr val="000000"/>
                </a:solidFill>
              </a:rPr>
              <a:t>banyak</a:t>
            </a:r>
            <a:r>
              <a:rPr lang="en-CA" altLang="en-US" dirty="0" smtClean="0">
                <a:solidFill>
                  <a:srgbClr val="000000"/>
                </a:solidFill>
              </a:rPr>
              <a:t>.</a:t>
            </a:r>
            <a:endParaRPr lang="en-CA" alt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26" y="4509120"/>
            <a:ext cx="4906861" cy="17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7" y="2474259"/>
            <a:ext cx="5898255" cy="4241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1354661"/>
            <a:ext cx="5988423" cy="1607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095" y="3007175"/>
            <a:ext cx="4919503" cy="3402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764704"/>
            <a:ext cx="10871200" cy="707578"/>
          </a:xfrm>
        </p:spPr>
        <p:txBody>
          <a:bodyPr/>
          <a:lstStyle/>
          <a:p>
            <a:r>
              <a:rPr lang="en-US" sz="2000" dirty="0" err="1"/>
              <a:t>Pengalamatan</a:t>
            </a:r>
            <a:r>
              <a:rPr lang="id-ID" sz="2000" dirty="0"/>
              <a:t> Jaringan </a:t>
            </a:r>
            <a:r>
              <a:rPr lang="en-US" sz="2000" dirty="0"/>
              <a:t>	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 						</a:t>
            </a:r>
            <a:r>
              <a:rPr lang="en-US" sz="2000" dirty="0" err="1"/>
              <a:t>Pelatihan</a:t>
            </a:r>
            <a:r>
              <a:rPr lang="en-US" sz="2000" dirty="0"/>
              <a:t/>
            </a:r>
            <a:br>
              <a:rPr lang="en-US" sz="2000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142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59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IP ADDRESS </a:t>
            </a:r>
            <a:r>
              <a:rPr lang="en-GB" sz="2400" dirty="0" err="1" smtClean="0"/>
              <a:t>Versi</a:t>
            </a:r>
            <a:r>
              <a:rPr lang="en-GB" sz="2400" dirty="0" smtClean="0"/>
              <a:t> 4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Pendahuluan</a:t>
            </a: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Bilangan</a:t>
            </a:r>
            <a:r>
              <a:rPr lang="en-GB" sz="2400" dirty="0" smtClean="0"/>
              <a:t> </a:t>
            </a:r>
            <a:r>
              <a:rPr lang="en-GB" sz="2400" dirty="0" err="1" smtClean="0"/>
              <a:t>Biner</a:t>
            </a:r>
            <a:r>
              <a:rPr lang="en-GB" sz="2400" dirty="0" smtClean="0"/>
              <a:t>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Desimal</a:t>
            </a:r>
            <a:r>
              <a:rPr lang="en-GB" sz="2400" dirty="0" smtClean="0"/>
              <a:t> </a:t>
            </a:r>
            <a:r>
              <a:rPr lang="en-GB" sz="2400" dirty="0" err="1" smtClean="0"/>
              <a:t>serta</a:t>
            </a:r>
            <a:r>
              <a:rPr lang="en-GB" sz="2400" dirty="0" smtClean="0"/>
              <a:t> </a:t>
            </a:r>
            <a:r>
              <a:rPr lang="en-GB" sz="2400" dirty="0" err="1" smtClean="0"/>
              <a:t>Konversi</a:t>
            </a:r>
            <a:r>
              <a:rPr lang="en-GB" sz="2400" dirty="0" smtClean="0"/>
              <a:t>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Bilangan</a:t>
            </a:r>
            <a:endParaRPr lang="en-GB" sz="2400" dirty="0" smtClean="0"/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Network Portion, Host Portion </a:t>
            </a:r>
            <a:r>
              <a:rPr lang="en-GB" sz="2400" dirty="0" err="1" smtClean="0"/>
              <a:t>dan</a:t>
            </a:r>
            <a:r>
              <a:rPr lang="en-GB" sz="2400" dirty="0" smtClean="0"/>
              <a:t> Subnet Mask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Logika</a:t>
            </a:r>
            <a:r>
              <a:rPr lang="en-GB" sz="2400" dirty="0" smtClean="0"/>
              <a:t> AND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Prefix Length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Alamat</a:t>
            </a:r>
            <a:r>
              <a:rPr lang="en-GB" sz="2400" dirty="0" smtClean="0"/>
              <a:t> Network, Host </a:t>
            </a:r>
            <a:r>
              <a:rPr lang="en-GB" sz="2400" dirty="0" err="1" smtClean="0"/>
              <a:t>dan</a:t>
            </a:r>
            <a:r>
              <a:rPr lang="en-GB" sz="2400" dirty="0" smtClean="0"/>
              <a:t>  Broadcast</a:t>
            </a:r>
          </a:p>
          <a:p>
            <a:pPr marL="457200" indent="-457200" algn="just" defTabSz="457200">
              <a:lnSpc>
                <a:spcPct val="87000"/>
              </a:lnSpc>
              <a:buFont typeface="+mj-lt"/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Tipe</a:t>
            </a:r>
            <a:r>
              <a:rPr lang="en-GB" sz="2400" dirty="0"/>
              <a:t> IP Address </a:t>
            </a:r>
            <a:endParaRPr lang="en-GB" sz="2400" dirty="0" smtClean="0"/>
          </a:p>
          <a:p>
            <a:pPr marL="914400" lvl="1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Public Address, Private Address </a:t>
            </a:r>
          </a:p>
          <a:p>
            <a:pPr marL="914400" lvl="1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Spesial</a:t>
            </a:r>
            <a:r>
              <a:rPr lang="en-GB" sz="2400" dirty="0" smtClean="0"/>
              <a:t> Address</a:t>
            </a:r>
          </a:p>
          <a:p>
            <a:pPr marL="914400" lvl="1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Classfull</a:t>
            </a:r>
            <a:r>
              <a:rPr lang="en-GB" sz="2400" dirty="0" smtClean="0"/>
              <a:t> Address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 smtClean="0"/>
              <a:t>Penerapan</a:t>
            </a:r>
            <a:r>
              <a:rPr lang="en-GB" sz="2400" dirty="0" smtClean="0"/>
              <a:t> IP Address </a:t>
            </a:r>
            <a:r>
              <a:rPr lang="en-GB" sz="2400" dirty="0" err="1" smtClean="0"/>
              <a:t>versi</a:t>
            </a:r>
            <a:r>
              <a:rPr lang="en-GB" sz="2400" dirty="0" smtClean="0"/>
              <a:t> 4</a:t>
            </a:r>
          </a:p>
          <a:p>
            <a:pPr marL="457200" indent="-457200" algn="just" defTabSz="457200">
              <a:lnSpc>
                <a:spcPct val="87000"/>
              </a:lnSpc>
              <a:buAutoNum type="arabi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353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1" y="2852936"/>
            <a:ext cx="5791713" cy="16944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78496" y="2924944"/>
            <a:ext cx="4968551" cy="262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2000" b="1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800">
                <a:solidFill>
                  <a:schemeClr val="tx1"/>
                </a:solidFill>
                <a:latin typeface="Arial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600">
                <a:solidFill>
                  <a:schemeClr val="tx1"/>
                </a:solidFill>
                <a:latin typeface="Arial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itchFamily="2" charset="2"/>
              <a:buNone/>
              <a:defRPr sz="1400">
                <a:solidFill>
                  <a:schemeClr val="tx1"/>
                </a:solidFill>
                <a:latin typeface="Arial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CA" altLang="en-US" sz="1800" kern="0" dirty="0" err="1" smtClean="0"/>
              <a:t>Contoh</a:t>
            </a:r>
            <a:r>
              <a:rPr lang="en-CA" altLang="en-US" sz="1800" kern="0" dirty="0" smtClean="0"/>
              <a:t>:</a:t>
            </a:r>
          </a:p>
          <a:p>
            <a:r>
              <a:rPr lang="en-CA" altLang="en-US" sz="1800" kern="0" dirty="0" err="1" smtClean="0"/>
              <a:t>Diberikan</a:t>
            </a:r>
            <a:r>
              <a:rPr lang="en-CA" altLang="en-US" sz="1800" kern="0" dirty="0" smtClean="0"/>
              <a:t> </a:t>
            </a:r>
            <a:r>
              <a:rPr lang="en-CA" altLang="en-US" sz="1800" kern="0" dirty="0" err="1" smtClean="0"/>
              <a:t>alamat</a:t>
            </a:r>
            <a:r>
              <a:rPr lang="en-CA" altLang="en-US" sz="1800" kern="0" dirty="0" smtClean="0"/>
              <a:t> network 172.16.0.0 /23 </a:t>
            </a:r>
            <a:r>
              <a:rPr lang="en-CA" altLang="en-US" sz="1800" kern="0" dirty="0" err="1" smtClean="0"/>
              <a:t>membentuk</a:t>
            </a:r>
            <a:r>
              <a:rPr lang="en-CA" altLang="en-US" sz="1800" kern="0" dirty="0" smtClean="0"/>
              <a:t> subnets: </a:t>
            </a:r>
            <a:endParaRPr lang="en-CA" altLang="en-US" sz="1800" kern="0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kern="0" dirty="0" smtClean="0">
                <a:solidFill>
                  <a:srgbClr val="000000"/>
                </a:solidFill>
              </a:rPr>
              <a:t>1 network for 200 hosts -</a:t>
            </a:r>
            <a:r>
              <a:rPr lang="en-CA" altLang="en-US" kern="0" dirty="0" smtClean="0">
                <a:solidFill>
                  <a:srgbClr val="FF0000"/>
                </a:solidFill>
              </a:rPr>
              <a:t> 256</a:t>
            </a:r>
            <a:endParaRPr lang="en-CA" altLang="en-US" kern="0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kern="0" dirty="0" smtClean="0"/>
              <a:t>1 network for 100 hosts - </a:t>
            </a:r>
            <a:r>
              <a:rPr lang="en-CA" altLang="en-US" kern="0" dirty="0" smtClean="0">
                <a:solidFill>
                  <a:srgbClr val="FF0000"/>
                </a:solidFill>
              </a:rPr>
              <a:t>128</a:t>
            </a:r>
            <a:endParaRPr lang="en-CA" altLang="en-US" kern="0" dirty="0" smtClean="0"/>
          </a:p>
          <a:p>
            <a:pPr lvl="1"/>
            <a:r>
              <a:rPr lang="en-CA" altLang="en-US" kern="0" dirty="0" smtClean="0">
                <a:solidFill>
                  <a:srgbClr val="000000"/>
                </a:solidFill>
              </a:rPr>
              <a:t>1 network for 50 hosts - </a:t>
            </a:r>
            <a:r>
              <a:rPr lang="en-CA" altLang="en-US" kern="0" dirty="0" smtClean="0">
                <a:solidFill>
                  <a:srgbClr val="FF0000"/>
                </a:solidFill>
              </a:rPr>
              <a:t>64</a:t>
            </a:r>
            <a:endParaRPr lang="en-CA" altLang="en-US" kern="0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kern="0" dirty="0" smtClean="0"/>
              <a:t>1 network for 25 hosts - </a:t>
            </a:r>
            <a:r>
              <a:rPr lang="en-CA" altLang="en-US" kern="0" dirty="0" smtClean="0">
                <a:solidFill>
                  <a:srgbClr val="FF0000"/>
                </a:solidFill>
              </a:rPr>
              <a:t>32</a:t>
            </a:r>
            <a:endParaRPr lang="en-CA" altLang="en-US" kern="0" dirty="0" smtClean="0"/>
          </a:p>
          <a:p>
            <a:pPr lvl="1"/>
            <a:r>
              <a:rPr lang="en-CA" altLang="en-US" kern="0" dirty="0" smtClean="0">
                <a:solidFill>
                  <a:srgbClr val="000000"/>
                </a:solidFill>
              </a:rPr>
              <a:t>1 network for 10 hosts - </a:t>
            </a:r>
            <a:r>
              <a:rPr lang="en-CA" altLang="en-US" kern="0" dirty="0" smtClean="0">
                <a:solidFill>
                  <a:srgbClr val="FF0000"/>
                </a:solidFill>
              </a:rPr>
              <a:t>16</a:t>
            </a:r>
          </a:p>
          <a:p>
            <a:pPr lvl="1"/>
            <a:r>
              <a:rPr lang="en-CA" altLang="en-US" kern="0" dirty="0" smtClean="0"/>
              <a:t>4 point-to-point networks for 2 hosts each – 4x4 = </a:t>
            </a:r>
            <a:r>
              <a:rPr lang="en-CA" altLang="en-US" kern="0" dirty="0" smtClean="0">
                <a:solidFill>
                  <a:srgbClr val="FF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22958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VLSM - </a:t>
            </a:r>
            <a:r>
              <a:rPr lang="en-GB" sz="2400" dirty="0" err="1" smtClean="0"/>
              <a:t>Penerapan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2318887"/>
            <a:ext cx="6426347" cy="44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VLSM - </a:t>
            </a:r>
            <a:r>
              <a:rPr lang="en-GB" sz="2400" dirty="0" err="1" smtClean="0"/>
              <a:t>Penerapan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060848"/>
            <a:ext cx="6133945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2516093"/>
            <a:ext cx="4697769" cy="4223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9456" y="6339419"/>
            <a:ext cx="233082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Traditional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32" y="2522953"/>
            <a:ext cx="5075797" cy="4216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8456" y="6317265"/>
            <a:ext cx="3908612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 smtClean="0"/>
              <a:t>Subnets of Varying Sizes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20956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5440" y="1628800"/>
            <a:ext cx="10441160" cy="10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VLSM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060848"/>
            <a:ext cx="6357980" cy="43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8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</a:t>
            </a:r>
            <a:r>
              <a:rPr lang="en-US" sz="2400" dirty="0" smtClean="0"/>
              <a:t>Masking – </a:t>
            </a:r>
            <a:r>
              <a:rPr lang="en-GB" sz="2400" dirty="0" smtClean="0"/>
              <a:t>Wildcard </a:t>
            </a:r>
            <a:r>
              <a:rPr lang="en-GB" sz="2400" dirty="0" err="1" smtClean="0"/>
              <a:t>MAsk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1199456" y="2348880"/>
            <a:ext cx="993710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Wildcard mask </a:t>
            </a:r>
            <a:r>
              <a:rPr lang="en-US" sz="2000" dirty="0" err="1"/>
              <a:t>panjangnya</a:t>
            </a:r>
            <a:r>
              <a:rPr lang="en-US" sz="2000" dirty="0"/>
              <a:t> 32-bit yang </a:t>
            </a:r>
            <a:r>
              <a:rPr lang="en-US" sz="2000" dirty="0" err="1"/>
              <a:t>dibagi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octet.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Wildcard </a:t>
            </a:r>
            <a:r>
              <a:rPr lang="en-US" sz="2000" dirty="0"/>
              <a:t>mask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pasangan</a:t>
            </a:r>
            <a:r>
              <a:rPr lang="en-US" sz="2000" dirty="0"/>
              <a:t> IP address.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Angka</a:t>
            </a:r>
            <a:r>
              <a:rPr lang="en-US" sz="2000" dirty="0" smtClean="0"/>
              <a:t> </a:t>
            </a:r>
            <a:r>
              <a:rPr lang="en-US" sz="2000" dirty="0"/>
              <a:t>1 </a:t>
            </a:r>
            <a:r>
              <a:rPr lang="en-US" sz="2000" dirty="0" err="1"/>
              <a:t>dan</a:t>
            </a:r>
            <a:r>
              <a:rPr lang="en-US" sz="2000" dirty="0"/>
              <a:t> 0 </a:t>
            </a:r>
            <a:r>
              <a:rPr lang="en-US" sz="2000" dirty="0" err="1"/>
              <a:t>pada</a:t>
            </a:r>
            <a:r>
              <a:rPr lang="en-US" sz="2000" dirty="0"/>
              <a:t> mask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mengidentifikasikan</a:t>
            </a:r>
            <a:r>
              <a:rPr lang="en-US" sz="2000" dirty="0"/>
              <a:t> bit-bit IP address. Wildcard mask </a:t>
            </a:r>
            <a:r>
              <a:rPr lang="en-US" sz="2000" dirty="0" err="1"/>
              <a:t>mewakili</a:t>
            </a:r>
            <a:r>
              <a:rPr lang="en-US" sz="2000" dirty="0"/>
              <a:t> proses yang </a:t>
            </a:r>
            <a:r>
              <a:rPr lang="en-US" sz="2000" dirty="0" err="1"/>
              <a:t>cocok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ACL mask-bit.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Wildcard </a:t>
            </a:r>
            <a:r>
              <a:rPr lang="en-US" sz="2000" dirty="0"/>
              <a:t>mask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menolak</a:t>
            </a:r>
            <a:r>
              <a:rPr lang="en-US" sz="2000" dirty="0"/>
              <a:t> </a:t>
            </a:r>
            <a:r>
              <a:rPr lang="en-US" sz="2000" dirty="0" err="1" smtClean="0"/>
              <a:t>sutau</a:t>
            </a:r>
            <a:r>
              <a:rPr lang="en-US" sz="2000" dirty="0" smtClean="0"/>
              <a:t> </a:t>
            </a:r>
            <a:r>
              <a:rPr lang="en-US" sz="2000" dirty="0"/>
              <a:t>IP address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sejumlah</a:t>
            </a:r>
            <a:r>
              <a:rPr lang="en-US" sz="2000" dirty="0"/>
              <a:t> IP </a:t>
            </a:r>
            <a:r>
              <a:rPr lang="en-US" sz="2000" dirty="0" smtClean="0"/>
              <a:t>address.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Wildcard </a:t>
            </a:r>
            <a:r>
              <a:rPr lang="en-US" sz="2000" dirty="0"/>
              <a:t>mask </a:t>
            </a:r>
            <a:r>
              <a:rPr lang="en-US" sz="2000" dirty="0" err="1"/>
              <a:t>dan</a:t>
            </a:r>
            <a:r>
              <a:rPr lang="en-US" sz="2000" dirty="0"/>
              <a:t> subnet mask </a:t>
            </a:r>
            <a:r>
              <a:rPr lang="en-US" sz="2000" dirty="0" err="1"/>
              <a:t>dibedakan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hal</a:t>
            </a:r>
            <a:r>
              <a:rPr lang="en-US" sz="2000" dirty="0"/>
              <a:t>. Subnet mask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biner</a:t>
            </a:r>
            <a:r>
              <a:rPr lang="en-US" sz="2000" dirty="0"/>
              <a:t> 1 </a:t>
            </a:r>
            <a:r>
              <a:rPr lang="en-US" sz="2000" dirty="0" err="1"/>
              <a:t>dan</a:t>
            </a:r>
            <a:r>
              <a:rPr lang="en-US" sz="2000" dirty="0"/>
              <a:t> 0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, subnet </a:t>
            </a:r>
            <a:r>
              <a:rPr lang="en-US" sz="2000" dirty="0" err="1"/>
              <a:t>dan</a:t>
            </a:r>
            <a:r>
              <a:rPr lang="en-US" sz="2000" dirty="0"/>
              <a:t> host.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Wildcard </a:t>
            </a:r>
            <a:r>
              <a:rPr lang="en-US" sz="2000" dirty="0"/>
              <a:t>mask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biner</a:t>
            </a:r>
            <a:r>
              <a:rPr lang="en-US" sz="2000" dirty="0"/>
              <a:t> 1 </a:t>
            </a:r>
            <a:r>
              <a:rPr lang="en-US" sz="2000" dirty="0" err="1"/>
              <a:t>atau</a:t>
            </a:r>
            <a:r>
              <a:rPr lang="en-US" sz="2000" dirty="0"/>
              <a:t> 0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memfilter</a:t>
            </a:r>
            <a:r>
              <a:rPr lang="en-US" sz="2000" dirty="0"/>
              <a:t> IP address individual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diijinkan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ditolak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Persamaannya</a:t>
            </a:r>
            <a:r>
              <a:rPr lang="en-US" sz="2000" dirty="0" smtClean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dua-duanya</a:t>
            </a:r>
            <a:r>
              <a:rPr lang="en-US" sz="2000" dirty="0"/>
              <a:t> </a:t>
            </a:r>
            <a:r>
              <a:rPr lang="en-US" sz="2000" dirty="0" err="1"/>
              <a:t>sama-sama</a:t>
            </a:r>
            <a:r>
              <a:rPr lang="en-US" sz="2000" dirty="0"/>
              <a:t> 32-bit.</a:t>
            </a:r>
          </a:p>
        </p:txBody>
      </p:sp>
    </p:spTree>
    <p:extLst>
      <p:ext uri="{BB962C8B-B14F-4D97-AF65-F5344CB8AC3E}">
        <p14:creationId xmlns:p14="http://schemas.microsoft.com/office/powerpoint/2010/main" val="109031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</a:t>
            </a:r>
            <a:r>
              <a:rPr lang="en-US" sz="2400" dirty="0" smtClean="0"/>
              <a:t>Masking – </a:t>
            </a:r>
            <a:r>
              <a:rPr lang="en-GB" sz="2400" dirty="0" smtClean="0"/>
              <a:t>Wildcard 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261198" y="2555699"/>
            <a:ext cx="85072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IP = 192.168.1.0     </a:t>
            </a:r>
            <a:endParaRPr lang="en-US" dirty="0" smtClean="0"/>
          </a:p>
          <a:p>
            <a:r>
              <a:rPr lang="en-US" dirty="0" smtClean="0"/>
              <a:t>Subnet Mask </a:t>
            </a:r>
            <a:r>
              <a:rPr lang="en-US" dirty="0"/>
              <a:t>=255.255.255.0     </a:t>
            </a:r>
            <a:endParaRPr lang="en-US" dirty="0" smtClean="0"/>
          </a:p>
          <a:p>
            <a:r>
              <a:rPr lang="en-US" dirty="0" smtClean="0"/>
              <a:t>Wildcard=0.0.0.255</a:t>
            </a:r>
          </a:p>
          <a:p>
            <a:endParaRPr lang="en-US" dirty="0"/>
          </a:p>
          <a:p>
            <a:r>
              <a:rPr lang="en-US" dirty="0" smtClean="0"/>
              <a:t>Wildcard </a:t>
            </a:r>
            <a:r>
              <a:rPr lang="en-US" dirty="0" err="1" smtClean="0"/>
              <a:t>diperoleh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</a:p>
          <a:p>
            <a:r>
              <a:rPr lang="en-US" dirty="0"/>
              <a:t>SM = </a:t>
            </a:r>
            <a:r>
              <a:rPr lang="en-US" dirty="0" smtClean="0"/>
              <a:t>	255.255.255.0</a:t>
            </a:r>
            <a:r>
              <a:rPr lang="en-US" dirty="0"/>
              <a:t>—-&gt; 11111111 11111111 11111111 </a:t>
            </a:r>
            <a:r>
              <a:rPr lang="en-US" dirty="0" smtClean="0"/>
              <a:t>00000000</a:t>
            </a:r>
          </a:p>
          <a:p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255.255.255.255</a:t>
            </a:r>
          </a:p>
          <a:p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255.255.255.0</a:t>
            </a:r>
          </a:p>
          <a:p>
            <a:r>
              <a:rPr lang="en-US" dirty="0"/>
              <a:t>	</a:t>
            </a:r>
            <a:r>
              <a:rPr lang="en-US" dirty="0" smtClean="0"/>
              <a:t>     0.    0.    0.255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51584" y="4797152"/>
            <a:ext cx="1944216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0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169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/>
              <a:t>Variable Length Subnet </a:t>
            </a:r>
            <a:r>
              <a:rPr lang="en-US" sz="2400" dirty="0" smtClean="0"/>
              <a:t>Masking – </a:t>
            </a:r>
            <a:r>
              <a:rPr lang="en-GB" sz="2400" dirty="0" smtClean="0"/>
              <a:t>TUGAS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1261198" y="2555699"/>
            <a:ext cx="85072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swasta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5 </a:t>
            </a:r>
            <a:r>
              <a:rPr lang="en-US" dirty="0" err="1" smtClean="0"/>
              <a:t>divisi</a:t>
            </a:r>
            <a:r>
              <a:rPr lang="en-US" dirty="0" smtClean="0"/>
              <a:t> yang </a:t>
            </a:r>
            <a:r>
              <a:rPr lang="en-US" dirty="0" err="1" smtClean="0"/>
              <a:t>masing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Divisi</a:t>
            </a:r>
            <a:r>
              <a:rPr lang="en-US" dirty="0" smtClean="0"/>
              <a:t> HRD </a:t>
            </a:r>
            <a:r>
              <a:rPr lang="en-US" dirty="0" err="1" smtClean="0"/>
              <a:t>membutuh</a:t>
            </a:r>
            <a:r>
              <a:rPr lang="en-US" dirty="0" smtClean="0"/>
              <a:t> 14 user</a:t>
            </a:r>
          </a:p>
          <a:p>
            <a:r>
              <a:rPr lang="en-US" dirty="0" err="1" smtClean="0"/>
              <a:t>Divisi</a:t>
            </a:r>
            <a:r>
              <a:rPr lang="en-US" dirty="0" smtClean="0"/>
              <a:t> Marketing </a:t>
            </a:r>
            <a:r>
              <a:rPr lang="en-US" dirty="0" err="1" smtClean="0"/>
              <a:t>membutuhkan</a:t>
            </a:r>
            <a:r>
              <a:rPr lang="en-US" dirty="0" smtClean="0"/>
              <a:t> 28 user</a:t>
            </a:r>
          </a:p>
          <a:p>
            <a:r>
              <a:rPr lang="en-US" dirty="0" err="1" smtClean="0"/>
              <a:t>Divisi</a:t>
            </a:r>
            <a:r>
              <a:rPr lang="en-US" dirty="0" smtClean="0"/>
              <a:t> Financial </a:t>
            </a:r>
            <a:r>
              <a:rPr lang="en-US" dirty="0" err="1" smtClean="0"/>
              <a:t>membutuhkan</a:t>
            </a:r>
            <a:r>
              <a:rPr lang="en-US" dirty="0" smtClean="0"/>
              <a:t> 18 user</a:t>
            </a:r>
          </a:p>
          <a:p>
            <a:r>
              <a:rPr lang="en-US" dirty="0" err="1" smtClean="0"/>
              <a:t>Divisi</a:t>
            </a:r>
            <a:r>
              <a:rPr lang="en-US" dirty="0" smtClean="0"/>
              <a:t> </a:t>
            </a:r>
            <a:r>
              <a:rPr lang="en-US" dirty="0" err="1" smtClean="0"/>
              <a:t>Teknisi</a:t>
            </a:r>
            <a:r>
              <a:rPr lang="en-US" dirty="0" smtClean="0"/>
              <a:t> </a:t>
            </a:r>
            <a:r>
              <a:rPr lang="en-US" dirty="0" err="1" smtClean="0"/>
              <a:t>Gangguan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90 user</a:t>
            </a:r>
          </a:p>
          <a:p>
            <a:r>
              <a:rPr lang="en-US" dirty="0" err="1" smtClean="0"/>
              <a:t>Divisi</a:t>
            </a:r>
            <a:r>
              <a:rPr lang="en-US" dirty="0" smtClean="0"/>
              <a:t> Operator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Adminitrasi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20 user </a:t>
            </a:r>
          </a:p>
          <a:p>
            <a:endParaRPr lang="en-US" dirty="0"/>
          </a:p>
          <a:p>
            <a:r>
              <a:rPr lang="en-US" dirty="0" err="1" smtClean="0"/>
              <a:t>Desain</a:t>
            </a:r>
            <a:r>
              <a:rPr lang="en-US" dirty="0" smtClean="0"/>
              <a:t> IP Address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VLSM </a:t>
            </a:r>
          </a:p>
        </p:txBody>
      </p:sp>
    </p:spTree>
    <p:extLst>
      <p:ext uri="{BB962C8B-B14F-4D97-AF65-F5344CB8AC3E}">
        <p14:creationId xmlns:p14="http://schemas.microsoft.com/office/powerpoint/2010/main" val="2942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3432" y="1987116"/>
            <a:ext cx="10657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menerapkan</a:t>
            </a:r>
            <a:r>
              <a:rPr lang="en-US" dirty="0" smtClean="0"/>
              <a:t> </a:t>
            </a:r>
            <a:r>
              <a:rPr lang="en-US" dirty="0" err="1" smtClean="0"/>
              <a:t>pengalamatan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, </a:t>
            </a:r>
            <a:r>
              <a:rPr lang="en-US" dirty="0" err="1" smtClean="0"/>
              <a:t>menggunakan</a:t>
            </a:r>
            <a:r>
              <a:rPr lang="en-US" dirty="0" smtClean="0"/>
              <a:t> 3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pengalamatan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IP Address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 smtClean="0"/>
              <a:t>Subnetting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VLSM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432" y="1298377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Kesimpulan</a:t>
            </a:r>
            <a:r>
              <a:rPr lang="en-US" sz="3600" dirty="0" smtClean="0"/>
              <a:t> </a:t>
            </a:r>
            <a:r>
              <a:rPr lang="en-US" sz="3600" dirty="0" err="1" smtClean="0"/>
              <a:t>Pertemuan</a:t>
            </a:r>
            <a:r>
              <a:rPr lang="en-US" sz="3600" dirty="0" smtClean="0"/>
              <a:t> 5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  <a:latin typeface="+mj-lt"/>
              </a:rPr>
              <a:t>Spesifikasi Perangkat Jaringan 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3432" y="1987116"/>
            <a:ext cx="106571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P. Clark, Martin. 2003, Data Networks, IP and the Internet: Protocols, Design and Operation, England: John Wiley &amp; Sons, L td ISBN: 0-470-84856-1.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Hunt, Craig. 2002, TCP/IP Network Administration, Third Edition, United States of America: O’Reilly Media, Inc. ISBN:  978-0-596-00297-8.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Naomi J. </a:t>
            </a:r>
            <a:r>
              <a:rPr lang="en-US" dirty="0" err="1"/>
              <a:t>Alpern</a:t>
            </a:r>
            <a:r>
              <a:rPr lang="en-US" dirty="0"/>
              <a:t> and Robert J. </a:t>
            </a:r>
            <a:r>
              <a:rPr lang="en-US" dirty="0" err="1"/>
              <a:t>Shimonski</a:t>
            </a:r>
            <a:r>
              <a:rPr lang="en-US" dirty="0"/>
              <a:t>. 2010, Eleventh Hour Network+ Exam N10-004 Study Guide, USA: Elsevier Inc. ISBN: 978-1-59749-428-1.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Doug Lowe. 2018, Networking All-in-One For Dummies®, 7th Edition, New Jersey: John Wiley &amp; Sons, </a:t>
            </a:r>
            <a:r>
              <a:rPr lang="en-US" dirty="0" err="1"/>
              <a:t>Inc</a:t>
            </a:r>
            <a:r>
              <a:rPr lang="en-US" dirty="0"/>
              <a:t>, ISBN 978-1-119-47160-8 (</a:t>
            </a:r>
            <a:r>
              <a:rPr lang="en-US" dirty="0" err="1"/>
              <a:t>pbk</a:t>
            </a:r>
            <a:r>
              <a:rPr lang="en-US" dirty="0"/>
              <a:t>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Craig Hunt. </a:t>
            </a:r>
            <a:r>
              <a:rPr lang="en-US" dirty="0" err="1"/>
              <a:t>Desember</a:t>
            </a:r>
            <a:r>
              <a:rPr lang="en-US" dirty="0"/>
              <a:t> 1997, TCP/IP Network </a:t>
            </a:r>
            <a:r>
              <a:rPr lang="en-US" dirty="0" err="1"/>
              <a:t>Administration,Second</a:t>
            </a:r>
            <a:r>
              <a:rPr lang="en-US" dirty="0"/>
              <a:t> Edition, O'Reilly &amp; Associates, ISBN 1-56592-322-7.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432" y="1298377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Referensi</a:t>
            </a:r>
            <a:r>
              <a:rPr lang="en-US" sz="3600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9416" y="758279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rgbClr val="FFFFFF"/>
                </a:solidFill>
                <a:latin typeface="+mj-lt"/>
              </a:rPr>
              <a:t>Merancang Pengalamatan </a:t>
            </a:r>
            <a:r>
              <a:rPr lang="id-ID" sz="2400" b="1" dirty="0" smtClean="0">
                <a:solidFill>
                  <a:srgbClr val="FFFFFF"/>
                </a:solidFill>
                <a:latin typeface="+mj-lt"/>
              </a:rPr>
              <a:t>Jaringan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8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3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</a:t>
            </a:r>
            <a:r>
              <a:rPr lang="en-GB" sz="2400" dirty="0" err="1" smtClean="0"/>
              <a:t>Pendahuluan</a:t>
            </a: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55440" y="2204864"/>
            <a:ext cx="4896544" cy="3353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Ditetapkan</a:t>
            </a:r>
            <a:r>
              <a:rPr lang="en-GB" sz="2400" dirty="0"/>
              <a:t> </a:t>
            </a:r>
            <a:r>
              <a:rPr lang="en-GB" sz="2400" dirty="0" err="1"/>
              <a:t>oleh</a:t>
            </a:r>
            <a:r>
              <a:rPr lang="en-GB" sz="2400" dirty="0"/>
              <a:t> </a:t>
            </a:r>
            <a:r>
              <a:rPr lang="en-US" altLang="en-US" sz="2400" dirty="0"/>
              <a:t>Internet Assigned Numbers Authority (</a:t>
            </a:r>
            <a:r>
              <a:rPr lang="en-GB" sz="2400" dirty="0"/>
              <a:t>IANA)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Pengalamatan</a:t>
            </a:r>
            <a:r>
              <a:rPr lang="en-GB" sz="2400" dirty="0"/>
              <a:t> </a:t>
            </a:r>
            <a:r>
              <a:rPr lang="en-GB" sz="2400" dirty="0" err="1"/>
              <a:t>terbagi</a:t>
            </a:r>
            <a:r>
              <a:rPr lang="en-GB" sz="2400" dirty="0"/>
              <a:t> </a:t>
            </a:r>
            <a:r>
              <a:rPr lang="en-GB" sz="2400" dirty="0" err="1"/>
              <a:t>atas</a:t>
            </a:r>
            <a:r>
              <a:rPr lang="en-GB" sz="2400" dirty="0"/>
              <a:t> IPv4 </a:t>
            </a:r>
            <a:r>
              <a:rPr lang="en-GB" sz="2400" dirty="0" err="1"/>
              <a:t>dan</a:t>
            </a:r>
            <a:r>
              <a:rPr lang="en-GB" sz="2400" dirty="0"/>
              <a:t> IPv6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Terdiri</a:t>
            </a:r>
            <a:r>
              <a:rPr lang="en-GB" sz="2400" dirty="0"/>
              <a:t> </a:t>
            </a:r>
            <a:r>
              <a:rPr lang="en-GB" sz="2400" dirty="0" err="1"/>
              <a:t>atas</a:t>
            </a:r>
            <a:r>
              <a:rPr lang="en-GB" sz="2400" dirty="0"/>
              <a:t> 32 bit </a:t>
            </a:r>
            <a:r>
              <a:rPr lang="en-GB" sz="2400" dirty="0" err="1"/>
              <a:t>pada</a:t>
            </a:r>
            <a:r>
              <a:rPr lang="en-GB" sz="2400" dirty="0"/>
              <a:t> IPv4 </a:t>
            </a:r>
            <a:r>
              <a:rPr lang="en-GB" sz="2400" dirty="0" err="1"/>
              <a:t>dan</a:t>
            </a:r>
            <a:r>
              <a:rPr lang="en-GB" sz="2400" dirty="0"/>
              <a:t> 128 bit </a:t>
            </a:r>
            <a:r>
              <a:rPr lang="en-GB" sz="2400" dirty="0" err="1"/>
              <a:t>pada</a:t>
            </a:r>
            <a:r>
              <a:rPr lang="en-GB" sz="2400" dirty="0"/>
              <a:t> IPv6</a:t>
            </a:r>
          </a:p>
          <a:p>
            <a:pPr marL="342900" indent="-342900" algn="just" defTabSz="457200">
              <a:lnSpc>
                <a:spcPct val="87000"/>
              </a:lnSpc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err="1"/>
              <a:t>Menggunakan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biner</a:t>
            </a:r>
            <a:r>
              <a:rPr lang="en-GB" sz="2400" dirty="0"/>
              <a:t> </a:t>
            </a:r>
            <a:r>
              <a:rPr lang="en-GB" sz="2400" dirty="0" err="1"/>
              <a:t>dan</a:t>
            </a:r>
            <a:r>
              <a:rPr lang="en-GB" sz="2400" dirty="0"/>
              <a:t> </a:t>
            </a:r>
            <a:r>
              <a:rPr lang="en-GB" sz="2400" dirty="0" err="1"/>
              <a:t>bilangan</a:t>
            </a:r>
            <a:r>
              <a:rPr lang="en-GB" sz="2400" dirty="0"/>
              <a:t> </a:t>
            </a:r>
            <a:r>
              <a:rPr lang="en-GB" sz="2400" dirty="0" err="1"/>
              <a:t>desimal</a:t>
            </a:r>
            <a:endParaRPr lang="en-GB" sz="2800" dirty="0"/>
          </a:p>
          <a:p>
            <a:endParaRPr lang="en-US" sz="240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4598" y="2397115"/>
            <a:ext cx="5596404" cy="29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7408" y="1225689"/>
            <a:ext cx="105851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+mn-lt"/>
              </a:rPr>
              <a:t>Disusun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dan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diedit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err="1" smtClean="0">
                <a:latin typeface="+mn-lt"/>
              </a:rPr>
              <a:t>oleh</a:t>
            </a:r>
            <a:r>
              <a:rPr lang="en-US" b="1" dirty="0" smtClean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Ir.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Siswanto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, M.M,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Universitas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Budi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Luhur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Jakarta /IAII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Hariyono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Kasiman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, S.T ( PT.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Elnusa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Tbk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. Jakarta /IAII )</a:t>
            </a:r>
          </a:p>
          <a:p>
            <a:r>
              <a:rPr lang="en-US" b="1" dirty="0" err="1" smtClean="0">
                <a:latin typeface="+mn-lt"/>
              </a:rPr>
              <a:t>Kontributor</a:t>
            </a:r>
            <a:r>
              <a:rPr lang="en-US" b="1" dirty="0" smtClean="0">
                <a:latin typeface="+mn-lt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Ferry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Fachrizal.ST.,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Medan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Alde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Alanda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S.Kom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MT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Padang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Wendhi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Yuniarto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Pontianak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Nikson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Fallo,ST.,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M.Eng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Kupang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Irmawati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S.T., M.T.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Ujung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Pandang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Fachroni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Abi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Murad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S.Kom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.,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M.Kom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Jakarta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Indarto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, S.T., M.Cs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Sriwijaya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latin typeface="+mn-lt"/>
              </a:rPr>
              <a:t>Setiadi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Rachmat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( </a:t>
            </a:r>
            <a:r>
              <a:rPr lang="en-US" b="1" dirty="0" err="1" smtClean="0">
                <a:solidFill>
                  <a:srgbClr val="000000"/>
                </a:solidFill>
                <a:latin typeface="+mn-lt"/>
              </a:rPr>
              <a:t>Politeknik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+mn-lt"/>
              </a:rPr>
              <a:t>Negeri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 Bandung </a:t>
            </a:r>
            <a:r>
              <a:rPr lang="en-US" b="1" dirty="0" smtClean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I Nyoman Gede Arya Astawa, ST., M.Kom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Bali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 smtClean="0">
                <a:solidFill>
                  <a:srgbClr val="000000"/>
                </a:solidFill>
                <a:latin typeface="+mn-lt"/>
              </a:rPr>
              <a:t> Ari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Sriyanto Nugroho, ST., MT. MSc.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Semarang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Idris Winarno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Elektronik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Surabaya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Arief Prasetyo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Malang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Bekti Maryuni Susanto, S.Pd.T, M.Kom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Jember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Moh. Dimyati Ayatullah,S.T.,S.Kom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Banyuwangi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 Mulyanto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( Politeknik </a:t>
            </a:r>
            <a:r>
              <a:rPr lang="da-DK" b="1" dirty="0">
                <a:solidFill>
                  <a:srgbClr val="000000"/>
                </a:solidFill>
                <a:latin typeface="+mn-lt"/>
              </a:rPr>
              <a:t>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Samarinda )</a:t>
            </a:r>
          </a:p>
          <a:p>
            <a:pPr marL="342900" indent="-342900">
              <a:buFont typeface="+mj-lt"/>
              <a:buAutoNum type="arabicPeriod"/>
            </a:pPr>
            <a:r>
              <a:rPr lang="da-DK" b="1" dirty="0">
                <a:solidFill>
                  <a:srgbClr val="000000"/>
                </a:solidFill>
                <a:latin typeface="+mn-lt"/>
              </a:rPr>
              <a:t>Anristus Polii, SST.,MT (Politeknik Negeri </a:t>
            </a:r>
            <a:r>
              <a:rPr lang="da-DK" b="1" dirty="0" smtClean="0">
                <a:solidFill>
                  <a:srgbClr val="000000"/>
                </a:solidFill>
                <a:latin typeface="+mn-lt"/>
              </a:rPr>
              <a:t>Manado )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7408" y="764024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TIM PENYUSUN</a:t>
            </a:r>
            <a:endParaRPr lang="en-US"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589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b="1" dirty="0">
                <a:solidFill>
                  <a:srgbClr val="FFFFFF"/>
                </a:solidFill>
                <a:latin typeface="+mj-lt"/>
              </a:rPr>
              <a:t>Merancang Pengalamatan </a:t>
            </a:r>
            <a:r>
              <a:rPr lang="id-ID" sz="2400" b="1" dirty="0" smtClean="0">
                <a:solidFill>
                  <a:srgbClr val="FFFFFF"/>
                </a:solidFill>
                <a:latin typeface="+mj-lt"/>
              </a:rPr>
              <a:t>Jaringan</a:t>
            </a:r>
            <a:r>
              <a:rPr lang="en-US" dirty="0" smtClean="0">
                <a:solidFill>
                  <a:schemeClr val="bg1"/>
                </a:solidFill>
              </a:rPr>
              <a:t>			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idx="1"/>
          </p:nvPr>
        </p:nvSpPr>
        <p:spPr>
          <a:xfrm>
            <a:off x="551384" y="5046857"/>
            <a:ext cx="10363200" cy="953650"/>
          </a:xfrm>
        </p:spPr>
        <p:txBody>
          <a:bodyPr/>
          <a:lstStyle/>
          <a:p>
            <a:pPr algn="ctr"/>
            <a:r>
              <a:rPr lang="en-US" sz="6000" dirty="0" err="1" smtClean="0"/>
              <a:t>Terima</a:t>
            </a:r>
            <a:r>
              <a:rPr lang="en-US" sz="6000" dirty="0" smtClean="0"/>
              <a:t> </a:t>
            </a:r>
            <a:r>
              <a:rPr lang="en-US" sz="6000" dirty="0" err="1" smtClean="0"/>
              <a:t>Kasih</a:t>
            </a:r>
            <a:endParaRPr lang="id-ID" sz="6000" dirty="0"/>
          </a:p>
        </p:txBody>
      </p:sp>
    </p:spTree>
    <p:extLst>
      <p:ext uri="{BB962C8B-B14F-4D97-AF65-F5344CB8AC3E}">
        <p14:creationId xmlns:p14="http://schemas.microsoft.com/office/powerpoint/2010/main" val="41528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284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4 - </a:t>
            </a:r>
            <a:r>
              <a:rPr lang="en-GB" sz="2400" dirty="0" err="1" smtClean="0"/>
              <a:t>Pendahuluan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IP Address range : 0.0.0.0 – 255.255.255.255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Host Addresses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0.0.0.0 – 223.255.255.255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Experimental </a:t>
            </a:r>
            <a:r>
              <a:rPr lang="en-US" sz="2400" dirty="0"/>
              <a:t>Addresses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240.0.0.0 – 255.255.255.254 (RFC 3330)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Multicast Addresses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224.0.0.0 – 239.255.255.255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500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Bilangan</a:t>
            </a:r>
            <a:r>
              <a:rPr lang="en-GB" sz="2400" dirty="0" smtClean="0"/>
              <a:t> </a:t>
            </a:r>
            <a:r>
              <a:rPr lang="en-GB" sz="2400" dirty="0" err="1" smtClean="0"/>
              <a:t>Biner</a:t>
            </a:r>
            <a:r>
              <a:rPr lang="en-GB" sz="2400" dirty="0" smtClean="0"/>
              <a:t>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Desimal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6" name="Content Placeholder 4" descr="Screen Shot 2018-10-10 at 6.47.59 AM.jpg"/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t="5026" r="5896" b="10133"/>
          <a:stretch/>
        </p:blipFill>
        <p:spPr>
          <a:xfrm>
            <a:off x="2783632" y="2021494"/>
            <a:ext cx="6619164" cy="4720500"/>
          </a:xfrm>
          <a:prstGeom prst="rect">
            <a:avLst/>
          </a:prstGeom>
        </p:spPr>
      </p:pic>
      <p:pic>
        <p:nvPicPr>
          <p:cNvPr id="4098" name="Picture 2" descr="C:\Users\windows\Downloads\Binary_count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893" y="1969911"/>
            <a:ext cx="25527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202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– </a:t>
            </a:r>
            <a:r>
              <a:rPr lang="en-GB" sz="2400" dirty="0" err="1" smtClean="0"/>
              <a:t>Sistem</a:t>
            </a:r>
            <a:r>
              <a:rPr lang="en-GB" sz="2400" dirty="0" smtClean="0"/>
              <a:t> </a:t>
            </a:r>
            <a:r>
              <a:rPr lang="en-GB" sz="2400" dirty="0" err="1" smtClean="0"/>
              <a:t>Bilangan</a:t>
            </a:r>
            <a:r>
              <a:rPr lang="en-GB" sz="2400" dirty="0" smtClean="0"/>
              <a:t> </a:t>
            </a:r>
            <a:r>
              <a:rPr lang="en-GB" sz="2400" dirty="0" err="1" smtClean="0"/>
              <a:t>Biner</a:t>
            </a:r>
            <a:r>
              <a:rPr lang="en-GB" sz="2400" dirty="0" smtClean="0"/>
              <a:t> </a:t>
            </a:r>
            <a:r>
              <a:rPr lang="en-GB" sz="2400" dirty="0" err="1" smtClean="0"/>
              <a:t>dan</a:t>
            </a:r>
            <a:r>
              <a:rPr lang="en-GB" sz="2400" dirty="0" smtClean="0"/>
              <a:t> </a:t>
            </a:r>
            <a:r>
              <a:rPr lang="en-GB" sz="2400" dirty="0" err="1" smtClean="0"/>
              <a:t>Desimal</a:t>
            </a: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Content Placeholder 3" descr="Screen Shot 2018-10-10 at 6.51.40 AM.jpg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25" r="-12825"/>
          <a:stretch>
            <a:fillRect/>
          </a:stretch>
        </p:blipFill>
        <p:spPr>
          <a:xfrm>
            <a:off x="428232" y="1998720"/>
            <a:ext cx="8682749" cy="4775178"/>
          </a:xfrm>
          <a:prstGeom prst="rect">
            <a:avLst/>
          </a:prstGeom>
        </p:spPr>
      </p:pic>
      <p:pic>
        <p:nvPicPr>
          <p:cNvPr id="6" name="Picture 3" descr="C:\Users\windows\Downloads\giphy (1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83" y="2276872"/>
            <a:ext cx="5458726" cy="17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logo elnus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1424" y="836712"/>
            <a:ext cx="1101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Pengalamatan</a:t>
            </a:r>
            <a:r>
              <a:rPr lang="id-ID" sz="2400" b="1" dirty="0">
                <a:solidFill>
                  <a:schemeClr val="bg1"/>
                </a:solidFill>
              </a:rPr>
              <a:t> Jaringan 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						</a:t>
            </a:r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Pelatihan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5440" y="1628800"/>
            <a:ext cx="10441160" cy="426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IP ADDRESS </a:t>
            </a:r>
            <a:r>
              <a:rPr lang="en-GB" sz="2400" dirty="0" err="1"/>
              <a:t>Versi</a:t>
            </a:r>
            <a:r>
              <a:rPr lang="en-GB" sz="2400" dirty="0"/>
              <a:t> </a:t>
            </a:r>
            <a:r>
              <a:rPr lang="en-GB" sz="2400" dirty="0" smtClean="0"/>
              <a:t>4 - </a:t>
            </a:r>
            <a:r>
              <a:rPr lang="en-GB" sz="2400" dirty="0"/>
              <a:t>Network Portion, Host Portion </a:t>
            </a:r>
            <a:r>
              <a:rPr lang="en-GB" sz="2400" dirty="0" err="1"/>
              <a:t>dan</a:t>
            </a:r>
            <a:r>
              <a:rPr lang="en-GB" sz="2400" dirty="0"/>
              <a:t> Subnet </a:t>
            </a:r>
            <a:r>
              <a:rPr lang="en-GB" sz="2400" dirty="0" smtClean="0"/>
              <a:t>Mask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 err="1"/>
              <a:t>Terbagi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menjadi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dua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networkID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Bagian</a:t>
            </a:r>
            <a:r>
              <a:rPr lang="en-US" altLang="en-US" sz="2400" dirty="0"/>
              <a:t> </a:t>
            </a:r>
            <a:r>
              <a:rPr lang="en-US" altLang="en-US" sz="2400" dirty="0" err="1" smtClean="0"/>
              <a:t>HostID</a:t>
            </a:r>
            <a:endParaRPr lang="en-US" altLang="en-US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latin typeface="Tahoma" pitchFamily="34" charset="0"/>
              </a:rPr>
              <a:t>32 bit </a:t>
            </a:r>
            <a:r>
              <a:rPr lang="en-US" altLang="en-US" sz="2400" dirty="0" err="1">
                <a:latin typeface="Tahoma" pitchFamily="34" charset="0"/>
              </a:rPr>
              <a:t>dibagi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menjadi</a:t>
            </a:r>
            <a:r>
              <a:rPr lang="en-US" altLang="en-US" sz="2400" dirty="0">
                <a:latin typeface="Tahoma" pitchFamily="34" charset="0"/>
              </a:rPr>
              <a:t> 4 </a:t>
            </a:r>
            <a:r>
              <a:rPr lang="en-US" altLang="en-US" sz="2400" dirty="0" err="1">
                <a:latin typeface="Tahoma" pitchFamily="34" charset="0"/>
              </a:rPr>
              <a:t>bagian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setiap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bagian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terdiri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dari</a:t>
            </a:r>
            <a:r>
              <a:rPr lang="en-US" altLang="en-US" sz="2400" dirty="0">
                <a:latin typeface="Tahoma" pitchFamily="34" charset="0"/>
              </a:rPr>
              <a:t> 8 bit.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altLang="en-US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 dirty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 dirty="0" smtClean="0"/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 err="1">
                <a:latin typeface="Tahoma" pitchFamily="34" charset="0"/>
              </a:rPr>
              <a:t>Untuk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kemudahan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dikonversi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menjadi</a:t>
            </a:r>
            <a:r>
              <a:rPr lang="en-US" altLang="en-US" sz="2400" dirty="0">
                <a:latin typeface="Tahoma" pitchFamily="34" charset="0"/>
              </a:rPr>
              <a:t> </a:t>
            </a:r>
            <a:r>
              <a:rPr lang="en-US" altLang="en-US" sz="2400" dirty="0" err="1">
                <a:latin typeface="Tahoma" pitchFamily="34" charset="0"/>
              </a:rPr>
              <a:t>desimal</a:t>
            </a:r>
            <a:r>
              <a:rPr lang="en-US" altLang="en-US" sz="2400" dirty="0">
                <a:latin typeface="Tahoma" pitchFamily="34" charset="0"/>
              </a:rPr>
              <a:t>.</a:t>
            </a:r>
          </a:p>
          <a:p>
            <a:pPr algn="just" defTabSz="457200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  <a:p>
            <a:pPr marL="457200" indent="-457200" algn="just" defTabSz="457200">
              <a:lnSpc>
                <a:spcPct val="87000"/>
              </a:lnSpc>
              <a:buAutoNum type="alphaLcPeriod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049213" y="2348880"/>
            <a:ext cx="10441160" cy="413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 defTabSz="457200" eaLnBrk="1" hangingPunct="1">
              <a:lnSpc>
                <a:spcPct val="87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34906" r="39063" b="51077"/>
          <a:stretch>
            <a:fillRect/>
          </a:stretch>
        </p:blipFill>
        <p:spPr bwMode="auto">
          <a:xfrm>
            <a:off x="3287688" y="2590569"/>
            <a:ext cx="518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34906" r="39063" b="52156"/>
          <a:stretch>
            <a:fillRect/>
          </a:stretch>
        </p:blipFill>
        <p:spPr bwMode="auto">
          <a:xfrm>
            <a:off x="3287688" y="3885969"/>
            <a:ext cx="5181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48921" r="39063" b="37062"/>
          <a:stretch>
            <a:fillRect/>
          </a:stretch>
        </p:blipFill>
        <p:spPr bwMode="auto">
          <a:xfrm>
            <a:off x="3287688" y="5333769"/>
            <a:ext cx="518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3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-apr7">
  <a:themeElements>
    <a:clrScheme name="Office Theme 1">
      <a:dk1>
        <a:srgbClr val="17347D"/>
      </a:dk1>
      <a:lt1>
        <a:srgbClr val="FFFFFF"/>
      </a:lt1>
      <a:dk2>
        <a:srgbClr val="3366CC"/>
      </a:dk2>
      <a:lt2>
        <a:srgbClr val="DDDDDD"/>
      </a:lt2>
      <a:accent1>
        <a:srgbClr val="77B7E7"/>
      </a:accent1>
      <a:accent2>
        <a:srgbClr val="FF9900"/>
      </a:accent2>
      <a:accent3>
        <a:srgbClr val="FFFFFF"/>
      </a:accent3>
      <a:accent4>
        <a:srgbClr val="122B6A"/>
      </a:accent4>
      <a:accent5>
        <a:srgbClr val="BDD8F1"/>
      </a:accent5>
      <a:accent6>
        <a:srgbClr val="E78A00"/>
      </a:accent6>
      <a:hlink>
        <a:srgbClr val="9999FF"/>
      </a:hlink>
      <a:folHlink>
        <a:srgbClr val="969696"/>
      </a:folHlink>
    </a:clrScheme>
    <a:fontScheme name="Office Them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powerpoint-template-apr7</Template>
  <TotalTime>20178798</TotalTime>
  <Words>2664</Words>
  <Application>Microsoft Office PowerPoint</Application>
  <PresentationFormat>Custom</PresentationFormat>
  <Paragraphs>609</Paragraphs>
  <Slides>51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powerpoint-template-apr7</vt:lpstr>
      <vt:lpstr>3_Custom Design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 ADDRESS Versi 4 – Penerapan IP Address (OS Windows)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Pengalamatan Jaringan         Pelatihan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Siswanto</cp:lastModifiedBy>
  <cp:revision>568</cp:revision>
  <dcterms:created xsi:type="dcterms:W3CDTF">2011-05-21T14:11:58Z</dcterms:created>
  <dcterms:modified xsi:type="dcterms:W3CDTF">2019-06-18T10:09:56Z</dcterms:modified>
</cp:coreProperties>
</file>